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2"/>
  </p:notesMasterIdLst>
  <p:sldIdLst>
    <p:sldId id="256" r:id="rId2"/>
    <p:sldId id="268" r:id="rId3"/>
    <p:sldId id="270" r:id="rId4"/>
    <p:sldId id="271" r:id="rId5"/>
    <p:sldId id="274" r:id="rId6"/>
    <p:sldId id="275" r:id="rId7"/>
    <p:sldId id="279" r:id="rId8"/>
    <p:sldId id="280" r:id="rId9"/>
    <p:sldId id="265" r:id="rId10"/>
    <p:sldId id="278" r:id="rId11"/>
  </p:sldIdLst>
  <p:sldSz cx="9144000" cy="6858000" type="screen4x3"/>
  <p:notesSz cx="6797675" cy="9926638"/>
  <p:embeddedFontLs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roxima Nova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75C595-6801-4503-A496-77AAB268374D}">
  <a:tblStyle styleId="{3475C595-6801-4503-A496-77AAB26837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e-fs-01.leeds.ac.uk\tradhj\s2r\wp3\t3.3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e-fs-01.leeds.ac.uk\tradhj\s2r\wp3\t3.3\graph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oe-fs-01.leeds.ac.uk\tradhj\s2r\wp3\t3.3\attrition_factor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48970014544092"/>
          <c:y val="4.0610394365590469E-2"/>
          <c:w val="0.59396439215274077"/>
          <c:h val="0.4624091752535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tt_necessary!$X$364</c:f>
              <c:strCache>
                <c:ptCount val="1"/>
                <c:pt idx="0">
                  <c:v>Commuter (N=321)</c:v>
                </c:pt>
              </c:strCache>
            </c:strRef>
          </c:tx>
          <c:invertIfNegative val="0"/>
          <c:cat>
            <c:strRef>
              <c:f>tt_necessary!$AB$365:$AB$374</c:f>
              <c:strCache>
                <c:ptCount val="10"/>
                <c:pt idx="0">
                  <c:v>1.Cost of ticket</c:v>
                </c:pt>
                <c:pt idx="1">
                  <c:v>1.The ability to book the journey in advance</c:v>
                </c:pt>
                <c:pt idx="2">
                  <c:v>1.The ability to use one or more tools to plan the journey</c:v>
                </c:pt>
                <c:pt idx="3">
                  <c:v>2.Journey time from origin to departure station</c:v>
                </c:pt>
                <c:pt idx="4">
                  <c:v>3.Security and safety around the station</c:v>
                </c:pt>
                <c:pt idx="5">
                  <c:v>4.Ability to find a seat</c:v>
                </c:pt>
                <c:pt idx="6">
                  <c:v>4.Cleanliness and maintenance of vehicles</c:v>
                </c:pt>
                <c:pt idx="7">
                  <c:v>4.On board security and safety</c:v>
                </c:pt>
                <c:pt idx="8">
                  <c:v>4.Rail journey time</c:v>
                </c:pt>
                <c:pt idx="9">
                  <c:v>4.Reliability of rail service</c:v>
                </c:pt>
              </c:strCache>
            </c:strRef>
          </c:cat>
          <c:val>
            <c:numRef>
              <c:f>tt_necessary!$X$365:$X$374</c:f>
              <c:numCache>
                <c:formatCode>General</c:formatCode>
                <c:ptCount val="10"/>
                <c:pt idx="0">
                  <c:v>31.77570093457944</c:v>
                </c:pt>
                <c:pt idx="1">
                  <c:v>14.641744548286605</c:v>
                </c:pt>
                <c:pt idx="2">
                  <c:v>10.903426791277258</c:v>
                </c:pt>
                <c:pt idx="3">
                  <c:v>6.8535825545171338</c:v>
                </c:pt>
                <c:pt idx="4">
                  <c:v>9.0342679127725862</c:v>
                </c:pt>
                <c:pt idx="5">
                  <c:v>11.838006230529595</c:v>
                </c:pt>
                <c:pt idx="6">
                  <c:v>8.4112149532710276</c:v>
                </c:pt>
                <c:pt idx="7">
                  <c:v>15.576323987538942</c:v>
                </c:pt>
                <c:pt idx="8">
                  <c:v>12.461059190031152</c:v>
                </c:pt>
                <c:pt idx="9">
                  <c:v>9.9688473520249214</c:v>
                </c:pt>
              </c:numCache>
            </c:numRef>
          </c:val>
        </c:ser>
        <c:ser>
          <c:idx val="1"/>
          <c:order val="1"/>
          <c:tx>
            <c:strRef>
              <c:f>tt_necessary!$Y$364</c:f>
              <c:strCache>
                <c:ptCount val="1"/>
                <c:pt idx="0">
                  <c:v>Retired (N=248)</c:v>
                </c:pt>
              </c:strCache>
            </c:strRef>
          </c:tx>
          <c:invertIfNegative val="0"/>
          <c:cat>
            <c:strRef>
              <c:f>tt_necessary!$AB$365:$AB$374</c:f>
              <c:strCache>
                <c:ptCount val="10"/>
                <c:pt idx="0">
                  <c:v>1.Cost of ticket</c:v>
                </c:pt>
                <c:pt idx="1">
                  <c:v>1.The ability to book the journey in advance</c:v>
                </c:pt>
                <c:pt idx="2">
                  <c:v>1.The ability to use one or more tools to plan the journey</c:v>
                </c:pt>
                <c:pt idx="3">
                  <c:v>2.Journey time from origin to departure station</c:v>
                </c:pt>
                <c:pt idx="4">
                  <c:v>3.Security and safety around the station</c:v>
                </c:pt>
                <c:pt idx="5">
                  <c:v>4.Ability to find a seat</c:v>
                </c:pt>
                <c:pt idx="6">
                  <c:v>4.Cleanliness and maintenance of vehicles</c:v>
                </c:pt>
                <c:pt idx="7">
                  <c:v>4.On board security and safety</c:v>
                </c:pt>
                <c:pt idx="8">
                  <c:v>4.Rail journey time</c:v>
                </c:pt>
                <c:pt idx="9">
                  <c:v>4.Reliability of rail service</c:v>
                </c:pt>
              </c:strCache>
            </c:strRef>
          </c:cat>
          <c:val>
            <c:numRef>
              <c:f>tt_necessary!$Y$365:$Y$374</c:f>
              <c:numCache>
                <c:formatCode>General</c:formatCode>
                <c:ptCount val="10"/>
                <c:pt idx="0">
                  <c:v>27.822580645161292</c:v>
                </c:pt>
                <c:pt idx="1">
                  <c:v>18.548387096774192</c:v>
                </c:pt>
                <c:pt idx="2">
                  <c:v>8.870967741935484</c:v>
                </c:pt>
                <c:pt idx="3">
                  <c:v>3.225806451612903</c:v>
                </c:pt>
                <c:pt idx="4">
                  <c:v>10.483870967741936</c:v>
                </c:pt>
                <c:pt idx="5">
                  <c:v>21.774193548387096</c:v>
                </c:pt>
                <c:pt idx="6">
                  <c:v>6.4516129032258061</c:v>
                </c:pt>
                <c:pt idx="7">
                  <c:v>14.516129032258064</c:v>
                </c:pt>
                <c:pt idx="8">
                  <c:v>7.258064516129032</c:v>
                </c:pt>
                <c:pt idx="9">
                  <c:v>14.516129032258064</c:v>
                </c:pt>
              </c:numCache>
            </c:numRef>
          </c:val>
        </c:ser>
        <c:ser>
          <c:idx val="2"/>
          <c:order val="2"/>
          <c:tx>
            <c:strRef>
              <c:f>tt_necessary!$Z$364</c:f>
              <c:strCache>
                <c:ptCount val="1"/>
                <c:pt idx="0">
                  <c:v>Student (N=156)</c:v>
                </c:pt>
              </c:strCache>
            </c:strRef>
          </c:tx>
          <c:invertIfNegative val="0"/>
          <c:cat>
            <c:strRef>
              <c:f>tt_necessary!$AB$365:$AB$374</c:f>
              <c:strCache>
                <c:ptCount val="10"/>
                <c:pt idx="0">
                  <c:v>1.Cost of ticket</c:v>
                </c:pt>
                <c:pt idx="1">
                  <c:v>1.The ability to book the journey in advance</c:v>
                </c:pt>
                <c:pt idx="2">
                  <c:v>1.The ability to use one or more tools to plan the journey</c:v>
                </c:pt>
                <c:pt idx="3">
                  <c:v>2.Journey time from origin to departure station</c:v>
                </c:pt>
                <c:pt idx="4">
                  <c:v>3.Security and safety around the station</c:v>
                </c:pt>
                <c:pt idx="5">
                  <c:v>4.Ability to find a seat</c:v>
                </c:pt>
                <c:pt idx="6">
                  <c:v>4.Cleanliness and maintenance of vehicles</c:v>
                </c:pt>
                <c:pt idx="7">
                  <c:v>4.On board security and safety</c:v>
                </c:pt>
                <c:pt idx="8">
                  <c:v>4.Rail journey time</c:v>
                </c:pt>
                <c:pt idx="9">
                  <c:v>4.Reliability of rail service</c:v>
                </c:pt>
              </c:strCache>
            </c:strRef>
          </c:cat>
          <c:val>
            <c:numRef>
              <c:f>tt_necessary!$Z$365:$Z$374</c:f>
              <c:numCache>
                <c:formatCode>General</c:formatCode>
                <c:ptCount val="10"/>
                <c:pt idx="0">
                  <c:v>33.974358974358971</c:v>
                </c:pt>
                <c:pt idx="1">
                  <c:v>15.384615384615385</c:v>
                </c:pt>
                <c:pt idx="2">
                  <c:v>8.9743589743589745</c:v>
                </c:pt>
                <c:pt idx="3">
                  <c:v>4.4871794871794872</c:v>
                </c:pt>
                <c:pt idx="4">
                  <c:v>7.0512820512820511</c:v>
                </c:pt>
                <c:pt idx="5">
                  <c:v>12.179487179487179</c:v>
                </c:pt>
                <c:pt idx="6">
                  <c:v>5.1282051282051286</c:v>
                </c:pt>
                <c:pt idx="7">
                  <c:v>12.179487179487179</c:v>
                </c:pt>
                <c:pt idx="8">
                  <c:v>10.256410256410257</c:v>
                </c:pt>
                <c:pt idx="9">
                  <c:v>4.4871794871794872</c:v>
                </c:pt>
              </c:numCache>
            </c:numRef>
          </c:val>
        </c:ser>
        <c:ser>
          <c:idx val="3"/>
          <c:order val="3"/>
          <c:tx>
            <c:strRef>
              <c:f>tt_necessary!$AA$364</c:f>
              <c:strCache>
                <c:ptCount val="1"/>
                <c:pt idx="0">
                  <c:v>All (N=1845)</c:v>
                </c:pt>
              </c:strCache>
            </c:strRef>
          </c:tx>
          <c:invertIfNegative val="0"/>
          <c:cat>
            <c:strRef>
              <c:f>tt_necessary!$AB$365:$AB$374</c:f>
              <c:strCache>
                <c:ptCount val="10"/>
                <c:pt idx="0">
                  <c:v>1.Cost of ticket</c:v>
                </c:pt>
                <c:pt idx="1">
                  <c:v>1.The ability to book the journey in advance</c:v>
                </c:pt>
                <c:pt idx="2">
                  <c:v>1.The ability to use one or more tools to plan the journey</c:v>
                </c:pt>
                <c:pt idx="3">
                  <c:v>2.Journey time from origin to departure station</c:v>
                </c:pt>
                <c:pt idx="4">
                  <c:v>3.Security and safety around the station</c:v>
                </c:pt>
                <c:pt idx="5">
                  <c:v>4.Ability to find a seat</c:v>
                </c:pt>
                <c:pt idx="6">
                  <c:v>4.Cleanliness and maintenance of vehicles</c:v>
                </c:pt>
                <c:pt idx="7">
                  <c:v>4.On board security and safety</c:v>
                </c:pt>
                <c:pt idx="8">
                  <c:v>4.Rail journey time</c:v>
                </c:pt>
                <c:pt idx="9">
                  <c:v>4.Reliability of rail service</c:v>
                </c:pt>
              </c:strCache>
            </c:strRef>
          </c:cat>
          <c:val>
            <c:numRef>
              <c:f>tt_necessary!$AA$365:$AA$374</c:f>
              <c:numCache>
                <c:formatCode>General</c:formatCode>
                <c:ptCount val="10"/>
                <c:pt idx="0">
                  <c:v>31.490514905149052</c:v>
                </c:pt>
                <c:pt idx="1">
                  <c:v>13.658536585365853</c:v>
                </c:pt>
                <c:pt idx="2">
                  <c:v>9.48509485094851</c:v>
                </c:pt>
                <c:pt idx="3">
                  <c:v>6.2872628726287259</c:v>
                </c:pt>
                <c:pt idx="4">
                  <c:v>8.0758807588075889</c:v>
                </c:pt>
                <c:pt idx="5">
                  <c:v>13.821138211382113</c:v>
                </c:pt>
                <c:pt idx="6">
                  <c:v>7.4254742547425474</c:v>
                </c:pt>
                <c:pt idx="7">
                  <c:v>15.501355013550135</c:v>
                </c:pt>
                <c:pt idx="8">
                  <c:v>11.382113821138212</c:v>
                </c:pt>
                <c:pt idx="9">
                  <c:v>10.135501355013551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0534464"/>
        <c:axId val="540541536"/>
      </c:barChart>
      <c:catAx>
        <c:axId val="54053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en-GB"/>
          </a:p>
        </c:txPr>
        <c:crossAx val="540541536"/>
        <c:crosses val="autoZero"/>
        <c:auto val="1"/>
        <c:lblAlgn val="ctr"/>
        <c:lblOffset val="100"/>
        <c:noMultiLvlLbl val="0"/>
      </c:catAx>
      <c:valAx>
        <c:axId val="54054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0534464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rgbClr val="192C4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1.7988818592572536E-2"/>
          <c:y val="0.9196481848146999"/>
          <c:w val="0.72519714595859974"/>
          <c:h val="8.035163008751714E-2"/>
        </c:manualLayout>
      </c:layout>
      <c:overlay val="0"/>
      <c:txPr>
        <a:bodyPr/>
        <a:lstStyle/>
        <a:p>
          <a:pPr>
            <a:defRPr sz="700" baseline="0"/>
          </a:pPr>
          <a:endParaRPr lang="en-GB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7788088501872"/>
          <c:y val="7.7374088486713483E-2"/>
          <c:w val="0.47579391634336826"/>
          <c:h val="0.746412378967983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tt_overall_sat!$I$7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700" baseline="0"/>
                </a:pPr>
                <a:endParaRPr lang="en-GB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tt_overall_sat!$J$6:$M$6</c:f>
              <c:strCache>
                <c:ptCount val="4"/>
                <c:pt idx="0">
                  <c:v>All</c:v>
                </c:pt>
                <c:pt idx="1">
                  <c:v>Commuter</c:v>
                </c:pt>
                <c:pt idx="2">
                  <c:v>Retired</c:v>
                </c:pt>
                <c:pt idx="3">
                  <c:v>Student</c:v>
                </c:pt>
              </c:strCache>
            </c:strRef>
          </c:cat>
          <c:val>
            <c:numRef>
              <c:f>tt_overall_sat!$J$7:$M$7</c:f>
              <c:numCache>
                <c:formatCode>General</c:formatCode>
                <c:ptCount val="4"/>
                <c:pt idx="0">
                  <c:v>23.197831978319783</c:v>
                </c:pt>
                <c:pt idx="1">
                  <c:v>18.380062305295951</c:v>
                </c:pt>
                <c:pt idx="2">
                  <c:v>31.451612903225808</c:v>
                </c:pt>
                <c:pt idx="3">
                  <c:v>17.307692307692307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76-4F17-B158-96A70512E7FB}"/>
            </c:ext>
          </c:extLst>
        </c:ser>
        <c:ser>
          <c:idx val="1"/>
          <c:order val="1"/>
          <c:tx>
            <c:strRef>
              <c:f>tt_overall_sat!$I$8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700" baseline="0"/>
                </a:pPr>
                <a:endParaRPr lang="en-GB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tt_overall_sat!$J$6:$M$6</c:f>
              <c:strCache>
                <c:ptCount val="4"/>
                <c:pt idx="0">
                  <c:v>All</c:v>
                </c:pt>
                <c:pt idx="1">
                  <c:v>Commuter</c:v>
                </c:pt>
                <c:pt idx="2">
                  <c:v>Retired</c:v>
                </c:pt>
                <c:pt idx="3">
                  <c:v>Student</c:v>
                </c:pt>
              </c:strCache>
            </c:strRef>
          </c:cat>
          <c:val>
            <c:numRef>
              <c:f>tt_overall_sat!$J$8:$M$8</c:f>
              <c:numCache>
                <c:formatCode>General</c:formatCode>
                <c:ptCount val="4"/>
                <c:pt idx="0">
                  <c:v>60.487804878048777</c:v>
                </c:pt>
                <c:pt idx="1">
                  <c:v>62.305295950155767</c:v>
                </c:pt>
                <c:pt idx="2">
                  <c:v>57.258064516129032</c:v>
                </c:pt>
                <c:pt idx="3">
                  <c:v>62.179487179487182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76-4F17-B158-96A70512E7FB}"/>
            </c:ext>
          </c:extLst>
        </c:ser>
        <c:ser>
          <c:idx val="2"/>
          <c:order val="2"/>
          <c:tx>
            <c:strRef>
              <c:f>tt_overall_sat!$I$9</c:f>
              <c:strCache>
                <c:ptCount val="1"/>
                <c:pt idx="0">
                  <c:v>Neither satisfied nor dissatisfied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700" baseline="0"/>
                </a:pPr>
                <a:endParaRPr lang="en-GB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tt_overall_sat!$J$6:$M$6</c:f>
              <c:strCache>
                <c:ptCount val="4"/>
                <c:pt idx="0">
                  <c:v>All</c:v>
                </c:pt>
                <c:pt idx="1">
                  <c:v>Commuter</c:v>
                </c:pt>
                <c:pt idx="2">
                  <c:v>Retired</c:v>
                </c:pt>
                <c:pt idx="3">
                  <c:v>Student</c:v>
                </c:pt>
              </c:strCache>
            </c:strRef>
          </c:cat>
          <c:val>
            <c:numRef>
              <c:f>tt_overall_sat!$J$9:$M$9</c:f>
              <c:numCache>
                <c:formatCode>General</c:formatCode>
                <c:ptCount val="4"/>
                <c:pt idx="0">
                  <c:v>11.327913279132792</c:v>
                </c:pt>
                <c:pt idx="1">
                  <c:v>10.903426791277258</c:v>
                </c:pt>
                <c:pt idx="2">
                  <c:v>8.4677419354838701</c:v>
                </c:pt>
                <c:pt idx="3">
                  <c:v>16.025641025641026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76-4F17-B158-96A70512E7FB}"/>
            </c:ext>
          </c:extLst>
        </c:ser>
        <c:ser>
          <c:idx val="3"/>
          <c:order val="3"/>
          <c:tx>
            <c:strRef>
              <c:f>tt_overall_sat!$I$10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700" baseline="0"/>
                </a:pPr>
                <a:endParaRPr lang="en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tt_overall_sat!$J$6:$M$6</c:f>
              <c:strCache>
                <c:ptCount val="4"/>
                <c:pt idx="0">
                  <c:v>All</c:v>
                </c:pt>
                <c:pt idx="1">
                  <c:v>Commuter</c:v>
                </c:pt>
                <c:pt idx="2">
                  <c:v>Retired</c:v>
                </c:pt>
                <c:pt idx="3">
                  <c:v>Student</c:v>
                </c:pt>
              </c:strCache>
            </c:strRef>
          </c:cat>
          <c:val>
            <c:numRef>
              <c:f>tt_overall_sat!$J$10:$M$10</c:f>
              <c:numCache>
                <c:formatCode>General</c:formatCode>
                <c:ptCount val="4"/>
                <c:pt idx="0">
                  <c:v>4.0108401084010836</c:v>
                </c:pt>
                <c:pt idx="1">
                  <c:v>6.8535825545171338</c:v>
                </c:pt>
                <c:pt idx="2">
                  <c:v>1.6129032258064515</c:v>
                </c:pt>
                <c:pt idx="3">
                  <c:v>3.8461538461538463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76-4F17-B158-96A70512E7FB}"/>
            </c:ext>
          </c:extLst>
        </c:ser>
        <c:ser>
          <c:idx val="4"/>
          <c:order val="4"/>
          <c:tx>
            <c:strRef>
              <c:f>tt_overall_sat!$I$11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700" baseline="0"/>
                </a:pPr>
                <a:endParaRPr lang="en-GB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tt_overall_sat!$J$6:$M$6</c:f>
              <c:strCache>
                <c:ptCount val="4"/>
                <c:pt idx="0">
                  <c:v>All</c:v>
                </c:pt>
                <c:pt idx="1">
                  <c:v>Commuter</c:v>
                </c:pt>
                <c:pt idx="2">
                  <c:v>Retired</c:v>
                </c:pt>
                <c:pt idx="3">
                  <c:v>Student</c:v>
                </c:pt>
              </c:strCache>
            </c:strRef>
          </c:cat>
          <c:val>
            <c:numRef>
              <c:f>tt_overall_sat!$J$11:$M$11</c:f>
              <c:numCache>
                <c:formatCode>General</c:formatCode>
                <c:ptCount val="4"/>
                <c:pt idx="0">
                  <c:v>0.97560975609756095</c:v>
                </c:pt>
                <c:pt idx="1">
                  <c:v>1.557632398753894</c:v>
                </c:pt>
                <c:pt idx="2">
                  <c:v>1.2096774193548387</c:v>
                </c:pt>
                <c:pt idx="3">
                  <c:v>0.64102564102564108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76-4F17-B158-96A70512E7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0538816"/>
        <c:axId val="540537184"/>
      </c:barChart>
      <c:catAx>
        <c:axId val="540538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GB"/>
          </a:p>
        </c:txPr>
        <c:crossAx val="540537184"/>
        <c:crosses val="autoZero"/>
        <c:auto val="1"/>
        <c:lblAlgn val="ctr"/>
        <c:lblOffset val="100"/>
        <c:noMultiLvlLbl val="0"/>
      </c:catAx>
      <c:valAx>
        <c:axId val="54053718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GB"/>
          </a:p>
        </c:txPr>
        <c:crossAx val="54053881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800" baseline="0"/>
          </a:pPr>
          <a:endParaRPr lang="en-GB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GB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[attrition_factors.xlsx]attrition_map!$A$48</c:f>
              <c:strCache>
                <c:ptCount val="1"/>
                <c:pt idx="0">
                  <c:v>Plan/book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[attrition_factors.xlsx]attrition_map!$B$48</c:f>
              <c:numCache>
                <c:formatCode>0</c:formatCode>
                <c:ptCount val="1"/>
                <c:pt idx="0">
                  <c:v>5.9725585149313947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A9-44B9-ACDA-BD81485BAB36}"/>
            </c:ext>
          </c:extLst>
        </c:ser>
        <c:ser>
          <c:idx val="1"/>
          <c:order val="1"/>
          <c:tx>
            <c:strRef>
              <c:f>[attrition_factors.xlsx]attrition_map!$A$49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[attrition_factors.xlsx]attrition_map!$B$49</c:f>
              <c:numCache>
                <c:formatCode>0</c:formatCode>
                <c:ptCount val="1"/>
                <c:pt idx="0">
                  <c:v>9.564164648910408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A9-44B9-ACDA-BD81485BAB36}"/>
            </c:ext>
          </c:extLst>
        </c:ser>
        <c:ser>
          <c:idx val="2"/>
          <c:order val="2"/>
          <c:tx>
            <c:strRef>
              <c:f>[attrition_factors.xlsx]attrition_map!$A$50</c:f>
              <c:strCache>
                <c:ptCount val="1"/>
                <c:pt idx="0">
                  <c:v>Journey to station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[attrition_factors.xlsx]attrition_map!$B$50</c:f>
              <c:numCache>
                <c:formatCode>0</c:formatCode>
                <c:ptCount val="1"/>
                <c:pt idx="0">
                  <c:v>9.2413236481033074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A9-44B9-ACDA-BD81485BAB36}"/>
            </c:ext>
          </c:extLst>
        </c:ser>
        <c:ser>
          <c:idx val="3"/>
          <c:order val="3"/>
          <c:tx>
            <c:strRef>
              <c:f>[attrition_factors.xlsx]attrition_map!$A$51</c:f>
              <c:strCache>
                <c:ptCount val="1"/>
                <c:pt idx="0">
                  <c:v>Experience at station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[attrition_factors.xlsx]attrition_map!$B$51</c:f>
              <c:numCache>
                <c:formatCode>0</c:formatCode>
                <c:ptCount val="1"/>
                <c:pt idx="0">
                  <c:v>8.31315577078289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A9-44B9-ACDA-BD81485BAB36}"/>
            </c:ext>
          </c:extLst>
        </c:ser>
        <c:ser>
          <c:idx val="4"/>
          <c:order val="4"/>
          <c:tx>
            <c:strRef>
              <c:f>[attrition_factors.xlsx]attrition_map!$A$52</c:f>
              <c:strCache>
                <c:ptCount val="1"/>
                <c:pt idx="0">
                  <c:v>Experience on board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[attrition_factors.xlsx]attrition_map!$B$52</c:f>
              <c:numCache>
                <c:formatCode>0</c:formatCode>
                <c:ptCount val="1"/>
                <c:pt idx="0">
                  <c:v>16.505246166263113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A9-44B9-ACDA-BD81485BAB36}"/>
            </c:ext>
          </c:extLst>
        </c:ser>
        <c:ser>
          <c:idx val="5"/>
          <c:order val="5"/>
          <c:tx>
            <c:strRef>
              <c:f>[attrition_factors.xlsx]attrition_map!$A$53</c:f>
              <c:strCache>
                <c:ptCount val="1"/>
                <c:pt idx="0">
                  <c:v>Journey to destination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[attrition_factors.xlsx]attrition_map!$B$53</c:f>
              <c:numCache>
                <c:formatCode>0</c:formatCode>
                <c:ptCount val="1"/>
                <c:pt idx="0">
                  <c:v>6.0129136400322825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0A9-44B9-ACDA-BD81485BAB36}"/>
            </c:ext>
          </c:extLst>
        </c:ser>
        <c:ser>
          <c:idx val="6"/>
          <c:order val="6"/>
          <c:tx>
            <c:strRef>
              <c:f>[attrition_factors.xlsx]attrition_map!$A$54</c:f>
              <c:strCache>
                <c:ptCount val="1"/>
                <c:pt idx="0">
                  <c:v>Quality of Rail Service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[attrition_factors.xlsx]attrition_map!$B$54</c:f>
              <c:numCache>
                <c:formatCode>0</c:formatCode>
                <c:ptCount val="1"/>
                <c:pt idx="0">
                  <c:v>9.0395480225988685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A9-44B9-ACDA-BD81485BAB36}"/>
            </c:ext>
          </c:extLst>
        </c:ser>
        <c:ser>
          <c:idx val="7"/>
          <c:order val="7"/>
          <c:tx>
            <c:strRef>
              <c:f>[attrition_factors.xlsx]attrition_map!$A$55</c:f>
              <c:strCache>
                <c:ptCount val="1"/>
                <c:pt idx="0">
                  <c:v>No necessary factors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[attrition_factors.xlsx]attrition_map!$B$55</c:f>
              <c:numCache>
                <c:formatCode>0</c:formatCode>
                <c:ptCount val="1"/>
                <c:pt idx="0">
                  <c:v>35.351089588377725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0A9-44B9-ACDA-BD81485BAB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0539904"/>
        <c:axId val="540530656"/>
      </c:barChart>
      <c:catAx>
        <c:axId val="540539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0530656"/>
        <c:crosses val="autoZero"/>
        <c:auto val="1"/>
        <c:lblAlgn val="ctr"/>
        <c:lblOffset val="100"/>
        <c:noMultiLvlLbl val="0"/>
      </c:catAx>
      <c:valAx>
        <c:axId val="540530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/>
          </a:p>
        </c:txPr>
        <c:crossAx val="54053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B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0.14993</cdr:y>
    </cdr:from>
    <cdr:to>
      <cdr:x>0.44661</cdr:x>
      <cdr:y>0.2464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395130"/>
          <a:ext cx="2172390" cy="254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28600">
            <a:lnSpc>
              <a:spcPct val="115000"/>
            </a:lnSpc>
          </a:pPr>
          <a:r>
            <a:rPr lang="en-GB" sz="1000" i="1" dirty="0" smtClean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rPr>
            <a:t>Attrition rates by journey phase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9163" y="744538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6811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17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676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21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7d07bccfb_0_7:notes"/>
          <p:cNvSpPr txBox="1">
            <a:spLocks noGrp="1"/>
          </p:cNvSpPr>
          <p:nvPr>
            <p:ph type="body" idx="1"/>
          </p:nvPr>
        </p:nvSpPr>
        <p:spPr>
          <a:xfrm>
            <a:off x="679450" y="4713288"/>
            <a:ext cx="5438700" cy="446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37d07bccf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98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285572"/>
            <a:ext cx="9144000" cy="3572427"/>
          </a:xfrm>
          <a:prstGeom prst="rect">
            <a:avLst/>
          </a:prstGeom>
          <a:solidFill>
            <a:schemeClr val="accent2"/>
          </a:solidFill>
          <a:ln w="15875" cap="flat" cmpd="sng">
            <a:solidFill>
              <a:srgbClr val="2020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09600" y="3493240"/>
            <a:ext cx="7543800" cy="88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628995" y="4473359"/>
            <a:ext cx="7543800" cy="461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36118" y="1014976"/>
            <a:ext cx="1828800" cy="538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304800"/>
            <a:ext cx="917388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1284367"/>
            <a:ext cx="4710984" cy="115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8183" y="354850"/>
            <a:ext cx="502799" cy="33035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628995" y="5102393"/>
            <a:ext cx="4476750" cy="4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381000" y="1066800"/>
            <a:ext cx="8381999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ourier New"/>
              <a:buChar char="o"/>
              <a:defRPr sz="14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ourier New"/>
              <a:buChar char="o"/>
              <a:defRPr sz="14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873009" cy="5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2209801" y="195290"/>
            <a:ext cx="6553198" cy="45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238181"/>
            <a:ext cx="1524000" cy="373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238181"/>
            <a:ext cx="1524000" cy="37332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4191000" y="6400800"/>
            <a:ext cx="873009" cy="5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2209801" y="195290"/>
            <a:ext cx="6553198" cy="45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381001" y="1066800"/>
            <a:ext cx="4038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ourier New"/>
              <a:buChar char="o"/>
              <a:defRPr sz="14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ourier New"/>
              <a:buChar char="o"/>
              <a:defRPr sz="14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2"/>
          </p:nvPr>
        </p:nvSpPr>
        <p:spPr>
          <a:xfrm>
            <a:off x="4724399" y="1066800"/>
            <a:ext cx="4038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ourier New"/>
              <a:buChar char="o"/>
              <a:defRPr sz="14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ourier New"/>
              <a:buChar char="o"/>
              <a:defRPr sz="14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52400" y="6190827"/>
            <a:ext cx="107459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57200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99960" y="6395232"/>
            <a:ext cx="869156" cy="36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82000" y="6459786"/>
            <a:ext cx="380999" cy="2503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191000" y="6400800"/>
            <a:ext cx="873009" cy="5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609600" y="3493240"/>
            <a:ext cx="7543800" cy="88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GB" sz="4000" dirty="0">
                <a:latin typeface="Montserrat"/>
                <a:ea typeface="Montserrat"/>
                <a:cs typeface="Montserrat"/>
                <a:sym typeface="Montserrat"/>
              </a:rPr>
              <a:t>WP3 - </a:t>
            </a:r>
            <a:r>
              <a:rPr lang="en-GB" sz="4000" dirty="0" smtClean="0">
                <a:latin typeface="Montserrat"/>
                <a:ea typeface="Montserrat"/>
                <a:cs typeface="Montserrat"/>
                <a:sym typeface="Montserrat"/>
              </a:rPr>
              <a:t>T3.3 </a:t>
            </a:r>
            <a:r>
              <a:rPr lang="en-GB" sz="4000" dirty="0">
                <a:latin typeface="Montserrat"/>
                <a:ea typeface="Montserrat"/>
                <a:cs typeface="Montserrat"/>
                <a:sym typeface="Montserrat"/>
              </a:rPr>
              <a:t>presentation</a:t>
            </a:r>
            <a:endParaRPr sz="400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628995" y="4219968"/>
            <a:ext cx="7543800" cy="461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the passenger really wants: </a:t>
            </a: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 user centric planning and mobility</a:t>
            </a:r>
            <a:endParaRPr lang="en-GB" sz="2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sz="200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628995" y="5102393"/>
            <a:ext cx="4476750" cy="4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</a:pPr>
            <a:r>
              <a:rPr lang="en-GB" sz="1800" dirty="0" smtClean="0"/>
              <a:t>UITP Global Public Transport Summit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71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873009" cy="5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2209801" y="195290"/>
            <a:ext cx="65532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40"/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Motivation</a:t>
            </a:r>
            <a:endParaRPr sz="3000" i="0" u="none" strike="noStrike" cap="none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611" y="694970"/>
            <a:ext cx="728437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endParaRPr lang="en-GB" sz="2000" b="1" dirty="0" smtClean="0">
              <a:solidFill>
                <a:srgbClr val="08080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92C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Package 3 of </a:t>
            </a:r>
            <a:r>
              <a:rPr lang="en-GB" sz="2000" dirty="0" err="1" smtClean="0">
                <a:solidFill>
                  <a:srgbClr val="192C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SMaRTE</a:t>
            </a:r>
            <a:r>
              <a:rPr lang="en-GB" sz="2000" dirty="0" smtClean="0">
                <a:solidFill>
                  <a:srgbClr val="192C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aims to understand current and future needs of railway passengers. </a:t>
            </a:r>
          </a:p>
          <a:p>
            <a:pPr marL="18000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192C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92C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 presented here based on Passenger surveys conducted as part of Task 3.3. </a:t>
            </a:r>
          </a:p>
          <a:p>
            <a:pPr marL="228600">
              <a:spcAft>
                <a:spcPts val="0"/>
              </a:spcAft>
            </a:pPr>
            <a:endParaRPr lang="en-GB" sz="1000" dirty="0" smtClean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49;p6"/>
          <p:cNvSpPr txBox="1">
            <a:spLocks/>
          </p:cNvSpPr>
          <p:nvPr/>
        </p:nvSpPr>
        <p:spPr>
          <a:xfrm>
            <a:off x="2093580" y="3085586"/>
            <a:ext cx="65532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40"/>
            </a:pPr>
            <a:r>
              <a:rPr lang="en-GB" sz="3200" b="1" smtClean="0">
                <a:solidFill>
                  <a:srgbClr val="FF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Aims of task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676" y="3682463"/>
            <a:ext cx="79755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spcAft>
                <a:spcPts val="0"/>
              </a:spcAft>
            </a:pPr>
            <a:endParaRPr lang="en-GB" sz="10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spcAft>
                <a:spcPts val="0"/>
              </a:spcAft>
            </a:pPr>
            <a:endParaRPr lang="en-GB" sz="1000" b="1" dirty="0">
              <a:solidFill>
                <a:srgbClr val="08080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A2E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identify aspects of the rail traveller’s experience which could be improved and simplified through information /</a:t>
            </a:r>
            <a:r>
              <a:rPr lang="en-GB" sz="2000" dirty="0" smtClean="0">
                <a:solidFill>
                  <a:srgbClr val="1A2E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1A2E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 support. </a:t>
            </a:r>
            <a:endParaRPr lang="en-GB" sz="2000" dirty="0" smtClean="0">
              <a:solidFill>
                <a:srgbClr val="1A2E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A2E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A2E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quantify potential passengers lost at each phase of the </a:t>
            </a:r>
            <a:r>
              <a:rPr lang="en-GB" sz="2000" dirty="0" smtClean="0">
                <a:solidFill>
                  <a:srgbClr val="1A2E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journey</a:t>
            </a:r>
            <a:endParaRPr lang="en-GB" sz="2000" dirty="0" smtClean="0">
              <a:solidFill>
                <a:srgbClr val="1A2E5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873009" cy="5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2209801" y="195290"/>
            <a:ext cx="65532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40"/>
              <a:buFont typeface="Calibri"/>
              <a:buNone/>
            </a:pPr>
            <a:r>
              <a:rPr lang="en-GB" sz="3000" b="1" dirty="0" smtClean="0">
                <a:solidFill>
                  <a:srgbClr val="FF0000"/>
                </a:solidFill>
                <a:latin typeface="+mn-lt"/>
                <a:ea typeface="Montserrat"/>
                <a:cs typeface="Montserrat"/>
                <a:sym typeface="Montserrat"/>
              </a:rPr>
              <a:t>Methodology</a:t>
            </a:r>
            <a:endParaRPr sz="3000" b="1" i="0" u="none" strike="noStrike" cap="none" dirty="0">
              <a:solidFill>
                <a:srgbClr val="FF0000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49" y="654290"/>
            <a:ext cx="8858709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en-GB" sz="2000" b="1" dirty="0" smtClean="0">
              <a:solidFill>
                <a:srgbClr val="08080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00">
              <a:lnSpc>
                <a:spcPct val="114000"/>
              </a:lnSpc>
            </a:pP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Literature review (D3.1) , stakeholder and </a:t>
            </a:r>
            <a:r>
              <a:rPr lang="en-GB" sz="2000" dirty="0">
                <a:solidFill>
                  <a:srgbClr val="192C4F"/>
                </a:solidFill>
                <a:cs typeface="Arial" panose="020B0604020202020204" pitchFamily="34" charset="0"/>
              </a:rPr>
              <a:t>p</a:t>
            </a: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assenger consultations identified:</a:t>
            </a:r>
          </a:p>
          <a:p>
            <a:pPr marL="180000" lvl="1" indent="-172800">
              <a:lnSpc>
                <a:spcPct val="114000"/>
              </a:lnSpc>
              <a:buSzPct val="60000"/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emerging ‘macro trends’  </a:t>
            </a:r>
          </a:p>
          <a:p>
            <a:pPr marL="180000" lvl="1" indent="-172800">
              <a:lnSpc>
                <a:spcPct val="114000"/>
              </a:lnSpc>
              <a:buSzPct val="60000"/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physical </a:t>
            </a:r>
            <a:r>
              <a:rPr lang="en-GB" sz="2000" dirty="0">
                <a:solidFill>
                  <a:srgbClr val="192C4F"/>
                </a:solidFill>
                <a:cs typeface="Arial" panose="020B0604020202020204" pitchFamily="34" charset="0"/>
              </a:rPr>
              <a:t>and planning </a:t>
            </a: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factors associated with rail journey phases.</a:t>
            </a:r>
          </a:p>
          <a:p>
            <a:pPr marL="180000" lvl="1" indent="-172800">
              <a:lnSpc>
                <a:spcPct val="114000"/>
              </a:lnSpc>
              <a:buSzPct val="60000"/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192C4F"/>
                </a:solidFill>
                <a:cs typeface="Arial" panose="020B0604020202020204" pitchFamily="34" charset="0"/>
              </a:rPr>
              <a:t>t</a:t>
            </a: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hese fed into an Experience </a:t>
            </a:r>
            <a:r>
              <a:rPr lang="en-GB" sz="2000" dirty="0">
                <a:solidFill>
                  <a:srgbClr val="192C4F"/>
                </a:solidFill>
                <a:cs typeface="Arial" panose="020B0604020202020204" pitchFamily="34" charset="0"/>
              </a:rPr>
              <a:t>M</a:t>
            </a: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ap  (D3.2)</a:t>
            </a:r>
          </a:p>
          <a:p>
            <a:pPr marL="180000" lvl="1" indent="-172800">
              <a:lnSpc>
                <a:spcPct val="114000"/>
              </a:lnSpc>
              <a:buSzPct val="60000"/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192C4F"/>
              </a:solidFill>
              <a:cs typeface="Arial" panose="020B0604020202020204" pitchFamily="34" charset="0"/>
            </a:endParaRPr>
          </a:p>
          <a:p>
            <a:pPr marL="180000" indent="-1728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92C4F"/>
                </a:solidFill>
                <a:cs typeface="Arial" panose="020B0604020202020204" pitchFamily="34" charset="0"/>
              </a:rPr>
              <a:t>Q</a:t>
            </a: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uantitative analysis of recent rail passenger journey experiences in 3 case study areas to identify levels of </a:t>
            </a:r>
            <a:r>
              <a:rPr lang="en-GB" sz="2000" b="1" dirty="0" smtClean="0">
                <a:solidFill>
                  <a:srgbClr val="192C4F"/>
                </a:solidFill>
                <a:cs typeface="Arial" panose="020B0604020202020204" pitchFamily="34" charset="0"/>
              </a:rPr>
              <a:t>importance</a:t>
            </a: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 and </a:t>
            </a:r>
            <a:r>
              <a:rPr lang="en-GB" sz="2000" b="1" dirty="0" smtClean="0">
                <a:solidFill>
                  <a:srgbClr val="192C4F"/>
                </a:solidFill>
                <a:cs typeface="Arial" panose="020B0604020202020204" pitchFamily="34" charset="0"/>
              </a:rPr>
              <a:t>satisfaction</a:t>
            </a: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 with these factors amongst 3 key passenger groups – students/commuters/retired. </a:t>
            </a:r>
          </a:p>
          <a:p>
            <a:pPr marL="180000" indent="-1728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192C4F"/>
              </a:solidFill>
              <a:cs typeface="Arial" panose="020B0604020202020204" pitchFamily="34" charset="0"/>
            </a:endParaRPr>
          </a:p>
          <a:p>
            <a:pPr marL="180000" indent="-1728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Using </a:t>
            </a:r>
            <a:r>
              <a:rPr lang="en-GB" sz="2000" b="1" dirty="0" smtClean="0">
                <a:solidFill>
                  <a:srgbClr val="192C4F"/>
                </a:solidFill>
                <a:cs typeface="Arial" panose="020B0604020202020204" pitchFamily="34" charset="0"/>
              </a:rPr>
              <a:t>non-rail</a:t>
            </a: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 journeys to identify </a:t>
            </a:r>
            <a:r>
              <a:rPr lang="en-GB" sz="2000" dirty="0">
                <a:solidFill>
                  <a:srgbClr val="192C4F"/>
                </a:solidFill>
                <a:cs typeface="Arial" panose="020B0604020202020204" pitchFamily="34" charset="0"/>
              </a:rPr>
              <a:t>attrition </a:t>
            </a: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rates </a:t>
            </a:r>
            <a:r>
              <a:rPr lang="en-GB" sz="2000" dirty="0">
                <a:solidFill>
                  <a:srgbClr val="192C4F"/>
                </a:solidFill>
                <a:cs typeface="Arial" panose="020B0604020202020204" pitchFamily="34" charset="0"/>
              </a:rPr>
              <a:t>for each activity in the </a:t>
            </a: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journey which quantify </a:t>
            </a:r>
            <a:r>
              <a:rPr lang="en-GB" sz="2000" dirty="0">
                <a:solidFill>
                  <a:srgbClr val="192C4F"/>
                </a:solidFill>
                <a:cs typeface="Arial" panose="020B0604020202020204" pitchFamily="34" charset="0"/>
              </a:rPr>
              <a:t>potential customers lost at each </a:t>
            </a: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phase </a:t>
            </a:r>
            <a:r>
              <a:rPr lang="en-GB" sz="2000" dirty="0">
                <a:solidFill>
                  <a:srgbClr val="192C4F"/>
                </a:solidFill>
                <a:cs typeface="Arial" panose="020B0604020202020204" pitchFamily="34" charset="0"/>
              </a:rPr>
              <a:t>of the </a:t>
            </a:r>
            <a:r>
              <a:rPr lang="en-GB" sz="2000" dirty="0" smtClean="0">
                <a:solidFill>
                  <a:srgbClr val="192C4F"/>
                </a:solidFill>
                <a:cs typeface="Arial" panose="020B0604020202020204" pitchFamily="34" charset="0"/>
              </a:rPr>
              <a:t>journey</a:t>
            </a:r>
            <a:endParaRPr lang="en-GB" sz="2000" dirty="0" smtClean="0">
              <a:solidFill>
                <a:srgbClr val="192C4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4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Data Collection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8381999" cy="2523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en-GB" dirty="0" smtClean="0">
                <a:solidFill>
                  <a:srgbClr val="1A2E52"/>
                </a:solidFill>
              </a:rPr>
              <a:t>Conducted survey </a:t>
            </a:r>
            <a:r>
              <a:rPr lang="en-GB" dirty="0">
                <a:solidFill>
                  <a:srgbClr val="1A2E52"/>
                </a:solidFill>
              </a:rPr>
              <a:t>on 1,200 representative transport </a:t>
            </a:r>
            <a:r>
              <a:rPr lang="en-GB" dirty="0" smtClean="0">
                <a:solidFill>
                  <a:srgbClr val="1A2E52"/>
                </a:solidFill>
              </a:rPr>
              <a:t>users in Rome, Leeds/Manchester and Brussels, with questions on: </a:t>
            </a:r>
          </a:p>
          <a:p>
            <a:pPr marL="180000" indent="-171450">
              <a:buSzPct val="60000"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1A2E52"/>
                </a:solidFill>
              </a:rPr>
              <a:t>Attitudes</a:t>
            </a:r>
          </a:p>
          <a:p>
            <a:pPr marL="180000" indent="-171450">
              <a:buSzPct val="60000"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1A2E52"/>
                </a:solidFill>
              </a:rPr>
              <a:t>Socio-economic background/personal </a:t>
            </a:r>
            <a:r>
              <a:rPr lang="en-GB" dirty="0" err="1" smtClean="0">
                <a:solidFill>
                  <a:srgbClr val="1A2E52"/>
                </a:solidFill>
              </a:rPr>
              <a:t>characteristcs</a:t>
            </a:r>
            <a:endParaRPr lang="en-GB" dirty="0" smtClean="0">
              <a:solidFill>
                <a:srgbClr val="1A2E52"/>
              </a:solidFill>
            </a:endParaRPr>
          </a:p>
          <a:p>
            <a:pPr marL="180000" indent="-171450">
              <a:buSzPct val="6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1A2E52"/>
                </a:solidFill>
              </a:rPr>
              <a:t>R</a:t>
            </a:r>
            <a:r>
              <a:rPr lang="en-GB" dirty="0" smtClean="0">
                <a:solidFill>
                  <a:srgbClr val="1A2E52"/>
                </a:solidFill>
              </a:rPr>
              <a:t>ecent rail trips and associated satisfaction and importance ratings.</a:t>
            </a:r>
          </a:p>
          <a:p>
            <a:pPr marL="180000" indent="-171450">
              <a:buSzPct val="60000"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1A2E52"/>
                </a:solidFill>
              </a:rPr>
              <a:t>Recent non-rail trips and required improvements to switch to rail</a:t>
            </a:r>
            <a:endParaRPr lang="en-GB" dirty="0">
              <a:solidFill>
                <a:srgbClr val="1A2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5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A2E52"/>
                </a:solidFill>
              </a:rPr>
              <a:t>Cost of ticket is the principle consideration for rail journeys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A2E52"/>
                </a:solidFill>
              </a:rPr>
              <a:t>Ability to book journeys in advance, ability to find a seat and security and safety more important factors than time related elements.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A2E52"/>
                </a:solidFill>
              </a:rPr>
              <a:t>Journey planning tools also important facilitators</a:t>
            </a:r>
            <a:r>
              <a:rPr lang="en-GB" dirty="0" smtClean="0">
                <a:solidFill>
                  <a:srgbClr val="1A2E52"/>
                </a:solidFill>
              </a:rPr>
              <a:t>.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Results: Importance ratings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880768"/>
              </p:ext>
            </p:extLst>
          </p:nvPr>
        </p:nvGraphicFramePr>
        <p:xfrm>
          <a:off x="381000" y="2838460"/>
          <a:ext cx="5279653" cy="293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37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6461" y="654400"/>
            <a:ext cx="8381999" cy="57849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Over </a:t>
            </a:r>
            <a:r>
              <a:rPr lang="en-GB" dirty="0">
                <a:solidFill>
                  <a:srgbClr val="002060"/>
                </a:solidFill>
              </a:rPr>
              <a:t>80% of rail travellers reported journeys as satisfactory or better. 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Results: Satisfaction ratings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86042338"/>
              </p:ext>
            </p:extLst>
          </p:nvPr>
        </p:nvGraphicFramePr>
        <p:xfrm>
          <a:off x="0" y="1245174"/>
          <a:ext cx="4266461" cy="180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705725" y="3119507"/>
            <a:ext cx="81327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Most dissatisfaction </a:t>
            </a:r>
            <a:r>
              <a:rPr lang="en-GB" sz="1600" dirty="0" smtClean="0">
                <a:solidFill>
                  <a:srgbClr val="002060"/>
                </a:solidFill>
              </a:rPr>
              <a:t>with </a:t>
            </a:r>
            <a:r>
              <a:rPr lang="en-GB" sz="1600" dirty="0">
                <a:solidFill>
                  <a:srgbClr val="002060"/>
                </a:solidFill>
              </a:rPr>
              <a:t>car parking cost and availability, cleanliness and maintenance of the station, ticket costs, </a:t>
            </a:r>
            <a:r>
              <a:rPr lang="en-GB" sz="1600" dirty="0" err="1">
                <a:solidFill>
                  <a:srgbClr val="002060"/>
                </a:solidFill>
              </a:rPr>
              <a:t>wi-fi</a:t>
            </a:r>
            <a:r>
              <a:rPr lang="en-GB" sz="1600" dirty="0">
                <a:solidFill>
                  <a:srgbClr val="002060"/>
                </a:solidFill>
              </a:rPr>
              <a:t> and power connectivity and availability/frequency of services of out of peak times.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Car </a:t>
            </a:r>
            <a:r>
              <a:rPr lang="en-GB" sz="1600" dirty="0">
                <a:solidFill>
                  <a:srgbClr val="002060"/>
                </a:solidFill>
              </a:rPr>
              <a:t>parking cost (26%) and availability (20%) a particular concern for retired. </a:t>
            </a:r>
            <a:endParaRPr lang="en-GB" sz="16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Cost is </a:t>
            </a:r>
            <a:r>
              <a:rPr lang="en-GB" sz="1600" dirty="0">
                <a:solidFill>
                  <a:srgbClr val="002060"/>
                </a:solidFill>
              </a:rPr>
              <a:t>a principle source of dissatisfaction for commuters (20%). </a:t>
            </a:r>
            <a:endParaRPr lang="en-GB" sz="16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For </a:t>
            </a:r>
            <a:r>
              <a:rPr lang="en-GB" sz="1600" dirty="0">
                <a:solidFill>
                  <a:srgbClr val="002060"/>
                </a:solidFill>
              </a:rPr>
              <a:t>students, connectivity in vehicles (18%) and at stations (21%) </a:t>
            </a:r>
            <a:r>
              <a:rPr lang="en-GB" sz="1600" dirty="0" smtClean="0">
                <a:solidFill>
                  <a:srgbClr val="002060"/>
                </a:solidFill>
              </a:rPr>
              <a:t>concerns.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Car parking cost and service availability was a particular issue for Brussels. </a:t>
            </a:r>
            <a:endParaRPr lang="en-GB" sz="16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Rome </a:t>
            </a:r>
            <a:r>
              <a:rPr lang="en-GB" sz="1600" dirty="0">
                <a:solidFill>
                  <a:srgbClr val="002060"/>
                </a:solidFill>
              </a:rPr>
              <a:t>happy with costs. </a:t>
            </a:r>
            <a:endParaRPr lang="en-GB" sz="16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UK </a:t>
            </a:r>
            <a:r>
              <a:rPr lang="en-GB" sz="1600" dirty="0">
                <a:solidFill>
                  <a:srgbClr val="002060"/>
                </a:solidFill>
              </a:rPr>
              <a:t>passengers show lower levels of dissatisfaction except with ticket cost, car parking availability and reliability.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A2E5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8730" y="126826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R</a:t>
            </a:r>
            <a:r>
              <a:rPr lang="en-GB" sz="1600" dirty="0" smtClean="0">
                <a:solidFill>
                  <a:srgbClr val="002060"/>
                </a:solidFill>
              </a:rPr>
              <a:t>etired </a:t>
            </a:r>
            <a:r>
              <a:rPr lang="en-GB" sz="1600" dirty="0">
                <a:solidFill>
                  <a:srgbClr val="002060"/>
                </a:solidFill>
              </a:rPr>
              <a:t>passengers most likely to be ‘very satisfied</a:t>
            </a:r>
            <a:r>
              <a:rPr lang="en-GB" sz="1600" dirty="0" smtClean="0">
                <a:solidFill>
                  <a:srgbClr val="002060"/>
                </a:solidFill>
              </a:rPr>
              <a:t>’ </a:t>
            </a:r>
            <a:r>
              <a:rPr lang="en-GB" sz="1600" dirty="0">
                <a:solidFill>
                  <a:srgbClr val="002060"/>
                </a:solidFill>
              </a:rPr>
              <a:t>(31%) whilst commuters have higher levels of dissatisfaction </a:t>
            </a:r>
            <a:endParaRPr lang="en-GB" sz="16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Perhaps </a:t>
            </a:r>
            <a:r>
              <a:rPr lang="en-GB" sz="1600" dirty="0">
                <a:solidFill>
                  <a:srgbClr val="002060"/>
                </a:solidFill>
              </a:rPr>
              <a:t>these passenger types experience the services at different times, but also perhaps they have different expectations. </a:t>
            </a:r>
            <a:endParaRPr lang="en-GB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Results: Non-rail journeys</a:t>
            </a:r>
            <a:endParaRPr lang="en-GB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88242009"/>
              </p:ext>
            </p:extLst>
          </p:nvPr>
        </p:nvGraphicFramePr>
        <p:xfrm>
          <a:off x="1267647" y="3104350"/>
          <a:ext cx="4864212" cy="26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95350" y="542097"/>
            <a:ext cx="7077419" cy="3022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indent="0">
              <a:buNone/>
            </a:pPr>
            <a:endParaRPr lang="en-GB" sz="1800" dirty="0" smtClean="0">
              <a:solidFill>
                <a:srgbClr val="1A2E5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A2E52"/>
                </a:solidFill>
              </a:rPr>
              <a:t>Cost </a:t>
            </a:r>
            <a:r>
              <a:rPr lang="en-GB" dirty="0">
                <a:solidFill>
                  <a:srgbClr val="1A2E52"/>
                </a:solidFill>
              </a:rPr>
              <a:t>primary factor requiring ‘improvement’ </a:t>
            </a:r>
            <a:endParaRPr lang="en-GB" dirty="0" smtClean="0">
              <a:solidFill>
                <a:srgbClr val="1A2E5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A2E52"/>
                </a:solidFill>
              </a:rPr>
              <a:t>Other </a:t>
            </a:r>
            <a:r>
              <a:rPr lang="en-GB" dirty="0">
                <a:solidFill>
                  <a:srgbClr val="1A2E52"/>
                </a:solidFill>
              </a:rPr>
              <a:t>key considerations include non-service level related factors </a:t>
            </a:r>
            <a:r>
              <a:rPr lang="en-GB" dirty="0" err="1" smtClean="0">
                <a:solidFill>
                  <a:srgbClr val="1A2E52"/>
                </a:solidFill>
              </a:rPr>
              <a:t>eg</a:t>
            </a:r>
            <a:r>
              <a:rPr lang="en-GB" dirty="0" smtClean="0">
                <a:solidFill>
                  <a:srgbClr val="1A2E52"/>
                </a:solidFill>
              </a:rPr>
              <a:t> on </a:t>
            </a:r>
            <a:r>
              <a:rPr lang="en-GB" dirty="0">
                <a:solidFill>
                  <a:srgbClr val="1A2E52"/>
                </a:solidFill>
              </a:rPr>
              <a:t>board security and safety and ability to find a </a:t>
            </a:r>
            <a:r>
              <a:rPr lang="en-GB" dirty="0" smtClean="0">
                <a:solidFill>
                  <a:srgbClr val="1A2E52"/>
                </a:solidFill>
              </a:rPr>
              <a:t>seat.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A2E52"/>
                </a:solidFill>
              </a:rPr>
              <a:t>These </a:t>
            </a:r>
            <a:r>
              <a:rPr lang="en-GB" dirty="0">
                <a:solidFill>
                  <a:srgbClr val="1A2E52"/>
                </a:solidFill>
              </a:rPr>
              <a:t>are not key sources of dissatisfaction from actual journeys -perhaps indicates a ‘gap’ between perceptions of rail and actual experiences of passengers. </a:t>
            </a:r>
          </a:p>
          <a:p>
            <a:pPr marL="101600" indent="0">
              <a:buNone/>
            </a:pPr>
            <a:endParaRPr lang="en-GB" sz="1800" dirty="0">
              <a:solidFill>
                <a:srgbClr val="1A2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60" y="582707"/>
            <a:ext cx="8624687" cy="4876800"/>
          </a:xfrm>
        </p:spPr>
        <p:txBody>
          <a:bodyPr/>
          <a:lstStyle/>
          <a:p>
            <a:r>
              <a:rPr lang="en-GB" dirty="0"/>
              <a:t>Clearly the rail experience is not just about what happens on </a:t>
            </a:r>
            <a:r>
              <a:rPr lang="en-GB" dirty="0" smtClean="0"/>
              <a:t>board! </a:t>
            </a:r>
          </a:p>
          <a:p>
            <a:r>
              <a:rPr lang="en-GB" dirty="0"/>
              <a:t>Cost is primary concern in terms of importance, satisfaction and </a:t>
            </a:r>
            <a:r>
              <a:rPr lang="en-GB" dirty="0" smtClean="0"/>
              <a:t>non-users. </a:t>
            </a:r>
            <a:r>
              <a:rPr lang="en-GB" dirty="0"/>
              <a:t>Beyond that, other factors aside from journey time and reliability emerge as key determinants of journey experience </a:t>
            </a:r>
            <a:endParaRPr lang="en-GB" dirty="0" smtClean="0"/>
          </a:p>
          <a:p>
            <a:r>
              <a:rPr lang="en-GB" dirty="0" smtClean="0"/>
              <a:t>So whilst not specifically about </a:t>
            </a:r>
            <a:r>
              <a:rPr lang="en-GB" dirty="0" err="1" smtClean="0"/>
              <a:t>MaaS</a:t>
            </a:r>
            <a:r>
              <a:rPr lang="en-GB" dirty="0" smtClean="0"/>
              <a:t>, through </a:t>
            </a:r>
            <a:r>
              <a:rPr lang="en-GB" smtClean="0"/>
              <a:t>our findings </a:t>
            </a:r>
            <a:r>
              <a:rPr lang="en-GB" dirty="0" smtClean="0"/>
              <a:t>elements of the </a:t>
            </a:r>
            <a:r>
              <a:rPr lang="en-GB" dirty="0" err="1" smtClean="0"/>
              <a:t>MaaS</a:t>
            </a:r>
            <a:r>
              <a:rPr lang="en-GB" dirty="0" smtClean="0"/>
              <a:t> concept are clearly important considerations for passengers – role for apps here, </a:t>
            </a:r>
            <a:r>
              <a:rPr lang="en-GB" dirty="0" err="1" smtClean="0"/>
              <a:t>ie</a:t>
            </a:r>
            <a:r>
              <a:rPr lang="en-GB" dirty="0" smtClean="0"/>
              <a:t> planning tools and ability to book in advance are important.</a:t>
            </a:r>
          </a:p>
          <a:p>
            <a:r>
              <a:rPr lang="en-GB" dirty="0" smtClean="0"/>
              <a:t>Access issues, cleanliness and connectivity emerge as key sources of dissatisfaction – perhaps not so difficult to address as time related elements.</a:t>
            </a:r>
          </a:p>
          <a:p>
            <a:r>
              <a:rPr lang="en-GB" dirty="0" smtClean="0"/>
              <a:t>Perception gap between users and non-users regarding ability to find seat and security could be addressed through information/marketing/branding </a:t>
            </a:r>
          </a:p>
          <a:p>
            <a:r>
              <a:rPr lang="en-GB" dirty="0" smtClean="0">
                <a:solidFill>
                  <a:srgbClr val="1A2E5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Next steps include validation </a:t>
            </a:r>
            <a:r>
              <a:rPr lang="en-GB" dirty="0">
                <a:solidFill>
                  <a:srgbClr val="1A2E5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findings with industry </a:t>
            </a:r>
            <a:r>
              <a:rPr lang="en-GB" dirty="0" smtClean="0">
                <a:solidFill>
                  <a:srgbClr val="1A2E5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experts then r</a:t>
            </a:r>
            <a:r>
              <a:rPr lang="en-GB" dirty="0" smtClean="0">
                <a:solidFill>
                  <a:srgbClr val="1A2E52"/>
                </a:solidFill>
              </a:rPr>
              <a:t>ecommendations </a:t>
            </a:r>
            <a:r>
              <a:rPr lang="en-GB" dirty="0">
                <a:solidFill>
                  <a:srgbClr val="1A2E52"/>
                </a:solidFill>
              </a:rPr>
              <a:t>on how to decrease physical and cognitive effort through a “Smart Journey Vision” and rail map of measures</a:t>
            </a:r>
            <a:r>
              <a:rPr lang="en-GB" dirty="0" smtClean="0">
                <a:solidFill>
                  <a:srgbClr val="1A2E52"/>
                </a:solidFill>
              </a:rPr>
              <a:t>.</a:t>
            </a:r>
            <a:endParaRPr lang="en-GB" dirty="0" smtClean="0"/>
          </a:p>
          <a:p>
            <a:r>
              <a:rPr lang="en-GB" b="1" i="1" dirty="0" smtClean="0"/>
              <a:t>Note these are provisional findings and work not yet accepted by commission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40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 txBox="1">
            <a:spLocks noGrp="1"/>
          </p:cNvSpPr>
          <p:nvPr>
            <p:ph type="sldNum" idx="12"/>
          </p:nvPr>
        </p:nvSpPr>
        <p:spPr>
          <a:xfrm>
            <a:off x="4191000" y="6400800"/>
            <a:ext cx="8730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550" y="3443275"/>
            <a:ext cx="175260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50" y="4129063"/>
            <a:ext cx="14287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550" y="5224450"/>
            <a:ext cx="14668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0738" y="3343263"/>
            <a:ext cx="2638425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4"/>
          <p:cNvSpPr txBox="1"/>
          <p:nvPr/>
        </p:nvSpPr>
        <p:spPr>
          <a:xfrm>
            <a:off x="557550" y="2782238"/>
            <a:ext cx="2049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Partners:</a:t>
            </a:r>
            <a:endParaRPr sz="24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0" name="Google Shape;260;p14"/>
          <p:cNvSpPr txBox="1"/>
          <p:nvPr/>
        </p:nvSpPr>
        <p:spPr>
          <a:xfrm>
            <a:off x="5631725" y="2782225"/>
            <a:ext cx="29988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coordinator:</a:t>
            </a:r>
            <a:endParaRPr sz="24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1455000" y="1179150"/>
            <a:ext cx="63450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Thank you for your attention, from WP3 team!</a:t>
            </a:r>
            <a:endParaRPr sz="34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SMaRTE">
      <a:dk1>
        <a:srgbClr val="262626"/>
      </a:dk1>
      <a:lt1>
        <a:srgbClr val="FFFFFF"/>
      </a:lt1>
      <a:dk2>
        <a:srgbClr val="262626"/>
      </a:dk2>
      <a:lt2>
        <a:srgbClr val="A7A9AA"/>
      </a:lt2>
      <a:accent1>
        <a:srgbClr val="D8262C"/>
      </a:accent1>
      <a:accent2>
        <a:srgbClr val="2C2D47"/>
      </a:accent2>
      <a:accent3>
        <a:srgbClr val="63A9C6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696</Words>
  <Application>Microsoft Office PowerPoint</Application>
  <PresentationFormat>On-screen Show (4:3)</PresentationFormat>
  <Paragraphs>75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Montserrat</vt:lpstr>
      <vt:lpstr>Arial</vt:lpstr>
      <vt:lpstr>Calibri</vt:lpstr>
      <vt:lpstr>Courier New</vt:lpstr>
      <vt:lpstr>Proxima Nova</vt:lpstr>
      <vt:lpstr>Times New Roman</vt:lpstr>
      <vt:lpstr>Wingdings</vt:lpstr>
      <vt:lpstr>Retrospect</vt:lpstr>
      <vt:lpstr>WP3 - T3.3 presentation</vt:lpstr>
      <vt:lpstr>Motivation</vt:lpstr>
      <vt:lpstr>Methodology</vt:lpstr>
      <vt:lpstr>Data Collection</vt:lpstr>
      <vt:lpstr>Results: Importance ratings</vt:lpstr>
      <vt:lpstr>Results: Satisfaction ratings</vt:lpstr>
      <vt:lpstr>Results: Non-rail journeys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WP3 - T3.2 presentation</dc:title>
  <dc:creator>Daniel Johnson</dc:creator>
  <cp:lastModifiedBy>KUZMINA Daria</cp:lastModifiedBy>
  <cp:revision>17</cp:revision>
  <dcterms:modified xsi:type="dcterms:W3CDTF">2019-06-19T09:03:31Z</dcterms:modified>
</cp:coreProperties>
</file>