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3" r:id="rId1"/>
  </p:sldMasterIdLst>
  <p:notesMasterIdLst>
    <p:notesMasterId r:id="rId9"/>
  </p:notesMasterIdLst>
  <p:handoutMasterIdLst>
    <p:handoutMasterId r:id="rId10"/>
  </p:handoutMasterIdLst>
  <p:sldIdLst>
    <p:sldId id="270" r:id="rId2"/>
    <p:sldId id="320" r:id="rId3"/>
    <p:sldId id="313" r:id="rId4"/>
    <p:sldId id="322" r:id="rId5"/>
    <p:sldId id="329" r:id="rId6"/>
    <p:sldId id="328" r:id="rId7"/>
    <p:sldId id="300" r:id="rId8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972"/>
    <a:srgbClr val="33B6B1"/>
    <a:srgbClr val="B1DDE6"/>
    <a:srgbClr val="B1D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1" autoAdjust="0"/>
    <p:restoredTop sz="94737" autoAdjust="0"/>
  </p:normalViewPr>
  <p:slideViewPr>
    <p:cSldViewPr snapToGrid="0" snapToObjects="1">
      <p:cViewPr varScale="1">
        <p:scale>
          <a:sx n="105" d="100"/>
          <a:sy n="105" d="100"/>
        </p:scale>
        <p:origin x="594" y="102"/>
      </p:cViewPr>
      <p:guideLst/>
    </p:cSldViewPr>
  </p:slideViewPr>
  <p:outlineViewPr>
    <p:cViewPr>
      <p:scale>
        <a:sx n="33" d="100"/>
        <a:sy n="33" d="100"/>
      </p:scale>
      <p:origin x="0" y="-856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4E6430-009E-41D1-9210-2549AC7951BE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045494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18B263-73E7-4569-9069-598C4ECC3597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01721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589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7527"/>
            <a:ext cx="10515600" cy="4826565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defRPr sz="2400"/>
            </a:lvl1pPr>
            <a:lvl2pPr marL="630000" indent="-273600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000">
                <a:solidFill>
                  <a:srgbClr val="33B6B1"/>
                </a:solidFill>
                <a:latin typeface="Jellee Roman" panose="00000500000000000000" pitchFamily="50" charset="0"/>
                <a:cs typeface="Arial" panose="020B0604020202020204" pitchFamily="34" charset="0"/>
              </a:defRPr>
            </a:lvl2pPr>
            <a:lvl3pPr marL="896938" indent="-228600">
              <a:lnSpc>
                <a:spcPct val="100000"/>
              </a:lnSpc>
              <a:spcBef>
                <a:spcPts val="600"/>
              </a:spcBef>
              <a:buSzPct val="120000"/>
              <a:defRPr sz="1600">
                <a:solidFill>
                  <a:srgbClr val="33B6B1"/>
                </a:solidFill>
                <a:latin typeface="Jellee Roman" panose="00000500000000000000" pitchFamily="50" charset="0"/>
                <a:cs typeface="Arial" panose="020B0604020202020204" pitchFamily="34" charset="0"/>
              </a:defRPr>
            </a:lvl3pPr>
            <a:lvl4pPr marL="1165225" indent="-2286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>
                <a:solidFill>
                  <a:srgbClr val="33B6B1"/>
                </a:solidFill>
                <a:latin typeface="Jellee Roman" panose="00000500000000000000" pitchFamily="50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Livello 1</a:t>
            </a:r>
          </a:p>
          <a:p>
            <a:pPr lvl="2"/>
            <a:r>
              <a:rPr lang="it-IT" dirty="0"/>
              <a:t>Livello 2</a:t>
            </a:r>
          </a:p>
          <a:p>
            <a:pPr lvl="3"/>
            <a:r>
              <a:rPr lang="it-IT" dirty="0"/>
              <a:t>Livello 3</a:t>
            </a:r>
          </a:p>
        </p:txBody>
      </p:sp>
    </p:spTree>
    <p:extLst>
      <p:ext uri="{BB962C8B-B14F-4D97-AF65-F5344CB8AC3E}">
        <p14:creationId xmlns:p14="http://schemas.microsoft.com/office/powerpoint/2010/main" val="1111884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45636FF2-A6D4-449B-B02B-A9364D9EDA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2284" y="174975"/>
            <a:ext cx="3953427" cy="54300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625" y="1750267"/>
            <a:ext cx="7225990" cy="8807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E61972"/>
                </a:solidFill>
                <a:latin typeface="Jellee Roman" panose="00000500000000000000" pitchFamily="50" charset="0"/>
                <a:ea typeface="Jellee Roman" panose="00000500000000000000" pitchFamily="50" charset="0"/>
                <a:cs typeface="Jellee Roman" panose="00000500000000000000" pitchFamily="50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625" y="2794230"/>
            <a:ext cx="7225990" cy="41459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rgbClr val="33B6B1"/>
                </a:solidFill>
                <a:latin typeface="Jellee Roman" panose="00000500000000000000" pitchFamily="50" charset="0"/>
                <a:ea typeface="Jellee Roman" panose="00000500000000000000" pitchFamily="50" charset="0"/>
                <a:cs typeface="Jellee Roman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35625" y="3372041"/>
            <a:ext cx="7225990" cy="10877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8831101" y="5095124"/>
            <a:ext cx="2655086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DB2A6F"/>
                </a:solidFill>
                <a:latin typeface="Jellee"/>
                <a:ea typeface="Times New Roman" panose="02020603050405020304" pitchFamily="18" charset="0"/>
                <a:cs typeface="Times New Roman" panose="02020603050405020304" pitchFamily="18" charset="0"/>
              </a:rPr>
              <a:t>UNLOCKING LARGE-SCALE ACCESS </a:t>
            </a:r>
            <a:br>
              <a:rPr lang="en-US" sz="1300" dirty="0">
                <a:solidFill>
                  <a:srgbClr val="DB2A6F"/>
                </a:solidFill>
                <a:latin typeface="Jellee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300" dirty="0">
                <a:solidFill>
                  <a:srgbClr val="DB2A6F"/>
                </a:solidFill>
                <a:latin typeface="Jellee"/>
                <a:ea typeface="Times New Roman" panose="02020603050405020304" pitchFamily="18" charset="0"/>
                <a:cs typeface="Times New Roman" panose="02020603050405020304" pitchFamily="18" charset="0"/>
              </a:rPr>
              <a:t>TO COMBINED MOBILITY THROUGH </a:t>
            </a:r>
          </a:p>
          <a:p>
            <a:pPr algn="ctr"/>
            <a:r>
              <a:rPr lang="en-US" sz="1300" dirty="0">
                <a:solidFill>
                  <a:srgbClr val="DB2A6F"/>
                </a:solidFill>
                <a:latin typeface="Jellee"/>
                <a:ea typeface="Times New Roman" panose="02020603050405020304" pitchFamily="18" charset="0"/>
                <a:cs typeface="Times New Roman" panose="02020603050405020304" pitchFamily="18" charset="0"/>
              </a:rPr>
              <a:t>A EUROPEAN MAAS NETWORK</a:t>
            </a:r>
            <a:endParaRPr lang="en-GB" sz="1300" dirty="0"/>
          </a:p>
        </p:txBody>
      </p:sp>
      <p:sp>
        <p:nvSpPr>
          <p:cNvPr id="9" name="Rectangle 6"/>
          <p:cNvSpPr/>
          <p:nvPr userDrawn="1"/>
        </p:nvSpPr>
        <p:spPr>
          <a:xfrm rot="10800000">
            <a:off x="0" y="6103468"/>
            <a:ext cx="12192000" cy="755155"/>
          </a:xfrm>
          <a:prstGeom prst="rect">
            <a:avLst/>
          </a:prstGeom>
          <a:gradFill flip="none" rotWithShape="1">
            <a:gsLst>
              <a:gs pos="0">
                <a:srgbClr val="33B6B1"/>
              </a:gs>
              <a:gs pos="100000">
                <a:srgbClr val="B1DDE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1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6389689"/>
            <a:ext cx="4639733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044" y="6330887"/>
            <a:ext cx="540524" cy="379414"/>
          </a:xfrm>
          <a:prstGeom prst="rect">
            <a:avLst/>
          </a:prstGeom>
        </p:spPr>
      </p:pic>
      <p:sp>
        <p:nvSpPr>
          <p:cNvPr id="8" name="CasellaDiTesto 7"/>
          <p:cNvSpPr txBox="1"/>
          <p:nvPr userDrawn="1"/>
        </p:nvSpPr>
        <p:spPr>
          <a:xfrm>
            <a:off x="9123943" y="6290426"/>
            <a:ext cx="2313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IMOVE received funding by the European Union’s </a:t>
            </a:r>
          </a:p>
          <a:p>
            <a:r>
              <a:rPr lang="en-US" sz="800" dirty="0"/>
              <a:t>Horizon 2020 research and innovation </a:t>
            </a:r>
            <a:r>
              <a:rPr lang="en-US" sz="800" dirty="0" err="1"/>
              <a:t>programme</a:t>
            </a:r>
            <a:r>
              <a:rPr lang="en-US" sz="800" dirty="0"/>
              <a:t> </a:t>
            </a:r>
          </a:p>
          <a:p>
            <a:r>
              <a:rPr lang="en-US" sz="800" dirty="0"/>
              <a:t>under grant agreement number 723314</a:t>
            </a:r>
            <a:endParaRPr lang="en-GB" sz="800" dirty="0"/>
          </a:p>
        </p:txBody>
      </p:sp>
      <p:sp>
        <p:nvSpPr>
          <p:cNvPr id="4" name="Rettangolo 3"/>
          <p:cNvSpPr/>
          <p:nvPr userDrawn="1"/>
        </p:nvSpPr>
        <p:spPr>
          <a:xfrm>
            <a:off x="19057" y="48580"/>
            <a:ext cx="635619" cy="50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41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1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33044"/>
            <a:ext cx="10515600" cy="4291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03/10/2018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0" y="6103468"/>
            <a:ext cx="12192000" cy="755155"/>
          </a:xfrm>
          <a:prstGeom prst="rect">
            <a:avLst/>
          </a:prstGeom>
          <a:gradFill flip="none" rotWithShape="1">
            <a:gsLst>
              <a:gs pos="0">
                <a:srgbClr val="33B6B1"/>
              </a:gs>
              <a:gs pos="100000">
                <a:srgbClr val="B1DDE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9" name="Imag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6389689"/>
            <a:ext cx="4639733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e la date 3"/>
          <p:cNvSpPr txBox="1">
            <a:spLocks/>
          </p:cNvSpPr>
          <p:nvPr userDrawn="1"/>
        </p:nvSpPr>
        <p:spPr>
          <a:xfrm>
            <a:off x="285751" y="5710239"/>
            <a:ext cx="2167467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fr-FR" sz="9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12/06/2019</a:t>
            </a:r>
            <a:endParaRPr lang="fr-FR" altLang="fr-FR" sz="9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numéro de diapositive 5"/>
          <p:cNvSpPr txBox="1">
            <a:spLocks/>
          </p:cNvSpPr>
          <p:nvPr userDrawn="1"/>
        </p:nvSpPr>
        <p:spPr>
          <a:xfrm>
            <a:off x="9692217" y="5710239"/>
            <a:ext cx="2167467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F1FF93E8-29F2-4240-A2AE-95F96C4E4EF0}" type="slidenum">
              <a:rPr lang="fr-FR" altLang="fr-FR"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‹N›</a:t>
            </a:fld>
            <a:endParaRPr lang="fr-FR" altLang="fr-FR" sz="90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5" descr="C:\Users\eulaliap\AppData\Local\Microsoft\Windows\Temporary Internet Files\Content.Outlook\RB52MGSK\EUflag_2colors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8" y="61913"/>
            <a:ext cx="47459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10A5C40-1EE1-4662-B296-2A22FFE8CE3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723160" y="6178912"/>
            <a:ext cx="113276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3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5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kern="1200" dirty="0">
          <a:solidFill>
            <a:srgbClr val="E61972"/>
          </a:solidFill>
          <a:latin typeface="Jellee Roman" panose="000005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it-IT" sz="2000" kern="1200" dirty="0">
          <a:solidFill>
            <a:srgbClr val="33B6B1"/>
          </a:solidFill>
          <a:latin typeface="Jellee Roman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18" Type="http://schemas.openxmlformats.org/officeDocument/2006/relationships/image" Target="../media/image30.png"/><Relationship Id="rId3" Type="http://schemas.openxmlformats.org/officeDocument/2006/relationships/hyperlink" Target="http://www.imove-project.eu/" TargetMode="Externa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hyperlink" Target="mailto:marco.boero@softeco.it" TargetMode="Externa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IMOVE Project Overview</a:t>
            </a: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Marco Gorini, Softeco Sismat SRL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F5E1C33A-D113-408A-BBFF-947C6DA0F6E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08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1B7E6805-EBDC-49D0-81D3-AB05FD26F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IMOVE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5BE9E30-8686-4616-A164-7DEBA5746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7527"/>
            <a:ext cx="10515600" cy="5147241"/>
          </a:xfrm>
        </p:spPr>
        <p:txBody>
          <a:bodyPr>
            <a:normAutofit fontScale="92500" lnSpcReduction="10000"/>
          </a:bodyPr>
          <a:lstStyle/>
          <a:p>
            <a:r>
              <a:rPr lang="en-US" noProof="0" dirty="0"/>
              <a:t>Unlocking Large-Scale Access to Combined Mobility through </a:t>
            </a:r>
            <a:br>
              <a:rPr lang="en-US" noProof="0" dirty="0"/>
            </a:br>
            <a:r>
              <a:rPr lang="en-US" noProof="0" dirty="0"/>
              <a:t>a European MaaS Network</a:t>
            </a:r>
          </a:p>
          <a:p>
            <a:r>
              <a:rPr lang="en-US" noProof="0" dirty="0"/>
              <a:t>Project Synopsis:</a:t>
            </a:r>
          </a:p>
          <a:p>
            <a:pPr lvl="1"/>
            <a:r>
              <a:rPr lang="en-US" noProof="0" dirty="0"/>
              <a:t>Innovative concepts, systems and services towards 'mobility as a service' </a:t>
            </a:r>
          </a:p>
          <a:p>
            <a:pPr lvl="2"/>
            <a:r>
              <a:rPr lang="en-US" noProof="0" dirty="0"/>
              <a:t>MG-6.1-2016 call, one of the three selected projects (IMOVE, MaaS4EU, </a:t>
            </a:r>
            <a:r>
              <a:rPr lang="en-US" noProof="0" dirty="0" err="1"/>
              <a:t>MyCorridor</a:t>
            </a:r>
            <a:r>
              <a:rPr lang="en-US" noProof="0" dirty="0"/>
              <a:t>)</a:t>
            </a:r>
          </a:p>
          <a:p>
            <a:pPr lvl="1"/>
            <a:r>
              <a:rPr lang="en-US" noProof="0" dirty="0"/>
              <a:t>Research and Innovation Action (RIA)</a:t>
            </a:r>
          </a:p>
          <a:p>
            <a:pPr lvl="2"/>
            <a:r>
              <a:rPr lang="en-US" noProof="0" dirty="0"/>
              <a:t>30 months duration: 1.06.2017 –  30.11.2019</a:t>
            </a:r>
          </a:p>
          <a:p>
            <a:pPr lvl="2"/>
            <a:r>
              <a:rPr lang="en-US" noProof="0" dirty="0"/>
              <a:t>3.69 M€ cost, 3.39 M€ EU grant</a:t>
            </a:r>
          </a:p>
          <a:p>
            <a:pPr lvl="1"/>
            <a:r>
              <a:rPr lang="en-US" noProof="0" dirty="0"/>
              <a:t>Consortium: 15 organizations, 6 countries</a:t>
            </a:r>
          </a:p>
          <a:p>
            <a:pPr lvl="2"/>
            <a:r>
              <a:rPr lang="en-US" noProof="0" dirty="0"/>
              <a:t>research: AICENTER (CVUT), I-SENSE (ICCS), RISE</a:t>
            </a:r>
          </a:p>
          <a:p>
            <a:pPr lvl="2"/>
            <a:r>
              <a:rPr lang="en-US" noProof="0" dirty="0"/>
              <a:t>ICT/consulting: Softeco Sismat</a:t>
            </a:r>
            <a:r>
              <a:rPr lang="en-US"/>
              <a:t>, Mosaic Factor, FIT</a:t>
            </a:r>
            <a:r>
              <a:rPr lang="en-US" dirty="0"/>
              <a:t>, </a:t>
            </a:r>
            <a:r>
              <a:rPr lang="en-US" dirty="0" err="1"/>
              <a:t>Vectos</a:t>
            </a:r>
            <a:endParaRPr lang="en-US" noProof="0" dirty="0"/>
          </a:p>
          <a:p>
            <a:pPr lvl="2"/>
            <a:r>
              <a:rPr lang="en-US" noProof="0" dirty="0"/>
              <a:t>mobility: Transport for Greater Manchester, 5T,</a:t>
            </a:r>
            <a:br>
              <a:rPr lang="en-US" noProof="0" dirty="0"/>
            </a:br>
            <a:r>
              <a:rPr lang="en-US" noProof="0" dirty="0"/>
              <a:t>Municipality of Turin, UBIGO, URBI, </a:t>
            </a:r>
            <a:r>
              <a:rPr lang="en-US" noProof="0" dirty="0" err="1"/>
              <a:t>Vasttrafik</a:t>
            </a:r>
            <a:r>
              <a:rPr lang="en-US" noProof="0" dirty="0"/>
              <a:t>,</a:t>
            </a:r>
            <a:br>
              <a:rPr lang="en-US" noProof="0" dirty="0"/>
            </a:br>
            <a:r>
              <a:rPr lang="en-US" noProof="0" dirty="0"/>
              <a:t>EMT Madrid</a:t>
            </a:r>
          </a:p>
          <a:p>
            <a:pPr lvl="2"/>
            <a:r>
              <a:rPr lang="en-US" noProof="0" dirty="0"/>
              <a:t>stakeholders’ association: UITP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281839F-C978-49D8-B587-15594DCEB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432" y="3192029"/>
            <a:ext cx="4252328" cy="283671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E90C52D-6405-43B4-B2CF-57F8E8DA8BA3}"/>
              </a:ext>
            </a:extLst>
          </p:cNvPr>
          <p:cNvSpPr txBox="1"/>
          <p:nvPr/>
        </p:nvSpPr>
        <p:spPr>
          <a:xfrm>
            <a:off x="7854276" y="5797912"/>
            <a:ext cx="20409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900" dirty="0">
                <a:solidFill>
                  <a:schemeClr val="bg1"/>
                </a:solidFill>
              </a:rPr>
              <a:t>© </a:t>
            </a:r>
            <a:r>
              <a:rPr lang="fr-BE" sz="900" dirty="0" err="1">
                <a:solidFill>
                  <a:schemeClr val="bg1"/>
                </a:solidFill>
              </a:rPr>
              <a:t>Ruter</a:t>
            </a:r>
            <a:r>
              <a:rPr lang="fr-BE" sz="900" dirty="0">
                <a:solidFill>
                  <a:schemeClr val="bg1"/>
                </a:solidFill>
              </a:rPr>
              <a:t> AS / </a:t>
            </a:r>
            <a:r>
              <a:rPr lang="fr-BE" sz="900" dirty="0" err="1">
                <a:solidFill>
                  <a:schemeClr val="bg1"/>
                </a:solidFill>
              </a:rPr>
              <a:t>Redink</a:t>
            </a:r>
            <a:r>
              <a:rPr lang="fr-BE" sz="900" dirty="0">
                <a:solidFill>
                  <a:schemeClr val="bg1"/>
                </a:solidFill>
              </a:rPr>
              <a:t> </a:t>
            </a:r>
            <a:r>
              <a:rPr lang="fr-BE" sz="900" dirty="0" err="1">
                <a:solidFill>
                  <a:schemeClr val="bg1"/>
                </a:solidFill>
              </a:rPr>
              <a:t>Hampus</a:t>
            </a:r>
            <a:r>
              <a:rPr lang="fr-BE" sz="900" dirty="0">
                <a:solidFill>
                  <a:schemeClr val="bg1"/>
                </a:solidFill>
              </a:rPr>
              <a:t> </a:t>
            </a:r>
            <a:r>
              <a:rPr lang="fr-BE" sz="900" dirty="0" err="1">
                <a:solidFill>
                  <a:schemeClr val="bg1"/>
                </a:solidFill>
              </a:rPr>
              <a:t>Lundgren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41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9FDB69F9-E1AD-423D-9114-84BCEC134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Objective and key challenges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9803CFC-3BF8-4AE2-81F1-5E1DDF932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9239"/>
            <a:ext cx="10124975" cy="5247825"/>
          </a:xfrm>
        </p:spPr>
        <p:txBody>
          <a:bodyPr>
            <a:normAutofit/>
          </a:bodyPr>
          <a:lstStyle/>
          <a:p>
            <a:pPr marL="981075" algn="just"/>
            <a:r>
              <a:rPr lang="en-US" noProof="0" dirty="0"/>
              <a:t>To accelerate the deployment and unlock the scalability of MaaS schemes in Europe, paving the way for a “roaming” service for MaaS users  at the European level</a:t>
            </a:r>
          </a:p>
          <a:p>
            <a:r>
              <a:rPr lang="en-US" noProof="0" dirty="0">
                <a:solidFill>
                  <a:srgbClr val="E61972"/>
                </a:solidFill>
              </a:rPr>
              <a:t>Main streams of research:</a:t>
            </a:r>
          </a:p>
          <a:p>
            <a:pPr lvl="1"/>
            <a:r>
              <a:rPr lang="en-US" noProof="0" dirty="0"/>
              <a:t>Measures, Policies and Strategies</a:t>
            </a:r>
          </a:p>
          <a:p>
            <a:pPr lvl="2"/>
            <a:r>
              <a:rPr lang="en-US" noProof="0" dirty="0"/>
              <a:t>Heterogeneous organizational/regulatory frameworks,</a:t>
            </a:r>
            <a:br>
              <a:rPr lang="en-US" noProof="0" dirty="0"/>
            </a:br>
            <a:r>
              <a:rPr lang="en-US" noProof="0" dirty="0"/>
              <a:t>unclear business models </a:t>
            </a:r>
            <a:r>
              <a:rPr lang="en-US" noProof="0" dirty="0">
                <a:solidFill>
                  <a:srgbClr val="E61972"/>
                </a:solidFill>
                <a:sym typeface="Wingdings" panose="05000000000000000000" pitchFamily="2" charset="2"/>
              </a:rPr>
              <a:t> Scalability </a:t>
            </a:r>
            <a:r>
              <a:rPr lang="en-US" noProof="0" dirty="0" err="1">
                <a:solidFill>
                  <a:srgbClr val="E61972"/>
                </a:solidFill>
                <a:sym typeface="Wingdings" panose="05000000000000000000" pitchFamily="2" charset="2"/>
              </a:rPr>
              <a:t>Unlockers</a:t>
            </a:r>
            <a:r>
              <a:rPr lang="en-US" noProof="0" dirty="0">
                <a:solidFill>
                  <a:srgbClr val="E61972"/>
                </a:solidFill>
                <a:sym typeface="Wingdings" panose="05000000000000000000" pitchFamily="2" charset="2"/>
              </a:rPr>
              <a:t>: </a:t>
            </a:r>
            <a:r>
              <a:rPr lang="en-US" dirty="0">
                <a:solidFill>
                  <a:srgbClr val="E61972"/>
                </a:solidFill>
              </a:rPr>
              <a:t>to enhance</a:t>
            </a:r>
            <a:br>
              <a:rPr lang="en-US" dirty="0">
                <a:solidFill>
                  <a:srgbClr val="E61972"/>
                </a:solidFill>
              </a:rPr>
            </a:br>
            <a:r>
              <a:rPr lang="en-US" dirty="0">
                <a:solidFill>
                  <a:srgbClr val="E61972"/>
                </a:solidFill>
              </a:rPr>
              <a:t>the framework conditions for MaaS development and</a:t>
            </a:r>
            <a:br>
              <a:rPr lang="en-US" dirty="0">
                <a:solidFill>
                  <a:srgbClr val="E61972"/>
                </a:solidFill>
              </a:rPr>
            </a:br>
            <a:r>
              <a:rPr lang="en-US" dirty="0">
                <a:solidFill>
                  <a:srgbClr val="E61972"/>
                </a:solidFill>
              </a:rPr>
              <a:t>operation (business models, guidelines, best practices)</a:t>
            </a:r>
            <a:endParaRPr lang="en-US" noProof="0" dirty="0">
              <a:solidFill>
                <a:srgbClr val="E61972"/>
              </a:solidFill>
            </a:endParaRPr>
          </a:p>
          <a:p>
            <a:pPr lvl="1"/>
            <a:r>
              <a:rPr lang="en-US" noProof="0" dirty="0"/>
              <a:t>Enabling Technologies</a:t>
            </a:r>
          </a:p>
          <a:p>
            <a:pPr lvl="2"/>
            <a:r>
              <a:rPr lang="en-US" dirty="0"/>
              <a:t>A broad offer of services/products already on the market</a:t>
            </a:r>
            <a:br>
              <a:rPr lang="en-US" dirty="0"/>
            </a:br>
            <a:r>
              <a:rPr lang="en-US" dirty="0"/>
              <a:t>(mobile apps, travel planners, e-ticketing, APIs, MaaS</a:t>
            </a:r>
            <a:br>
              <a:rPr lang="en-US" dirty="0"/>
            </a:br>
            <a:r>
              <a:rPr lang="en-US" dirty="0"/>
              <a:t>Platforms) </a:t>
            </a:r>
            <a:r>
              <a:rPr lang="en-US" dirty="0">
                <a:solidFill>
                  <a:srgbClr val="E61972"/>
                </a:solidFill>
                <a:sym typeface="Wingdings" panose="05000000000000000000" pitchFamily="2" charset="2"/>
              </a:rPr>
              <a:t> Software Enablers: </a:t>
            </a:r>
            <a:r>
              <a:rPr lang="en-US" dirty="0">
                <a:solidFill>
                  <a:srgbClr val="E61972"/>
                </a:solidFill>
              </a:rPr>
              <a:t>to integrate existing</a:t>
            </a:r>
            <a:br>
              <a:rPr lang="en-US" dirty="0">
                <a:solidFill>
                  <a:srgbClr val="E61972"/>
                </a:solidFill>
              </a:rPr>
            </a:br>
            <a:r>
              <a:rPr lang="en-US" dirty="0">
                <a:solidFill>
                  <a:srgbClr val="E61972"/>
                </a:solidFill>
              </a:rPr>
              <a:t>functionalities, enhance interoperability and facilitate</a:t>
            </a:r>
            <a:br>
              <a:rPr lang="en-US" dirty="0">
                <a:solidFill>
                  <a:srgbClr val="E61972"/>
                </a:solidFill>
              </a:rPr>
            </a:br>
            <a:r>
              <a:rPr lang="en-US" dirty="0">
                <a:solidFill>
                  <a:srgbClr val="E61972"/>
                </a:solidFill>
              </a:rPr>
              <a:t>cross-border roaming of </a:t>
            </a:r>
            <a:r>
              <a:rPr lang="en-US" dirty="0" err="1">
                <a:solidFill>
                  <a:srgbClr val="E61972"/>
                </a:solidFill>
              </a:rPr>
              <a:t>MaaS</a:t>
            </a:r>
            <a:r>
              <a:rPr lang="en-US" dirty="0">
                <a:solidFill>
                  <a:srgbClr val="E61972"/>
                </a:solidFill>
              </a:rPr>
              <a:t> schemes</a:t>
            </a:r>
          </a:p>
          <a:p>
            <a:pPr lvl="2"/>
            <a:endParaRPr lang="en-US" noProof="0" dirty="0"/>
          </a:p>
          <a:p>
            <a:pPr lvl="1"/>
            <a:endParaRPr lang="en-US" noProof="0" dirty="0"/>
          </a:p>
          <a:p>
            <a:endParaRPr lang="en-US" noProof="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9F80F67-34B6-42A8-AFA1-6A4BEE52BE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90" t="13874" r="6747"/>
          <a:stretch/>
        </p:blipFill>
        <p:spPr>
          <a:xfrm>
            <a:off x="8423253" y="2907556"/>
            <a:ext cx="3638120" cy="3096970"/>
          </a:xfrm>
          <a:prstGeom prst="rect">
            <a:avLst/>
          </a:prstGeom>
        </p:spPr>
      </p:pic>
      <p:pic>
        <p:nvPicPr>
          <p:cNvPr id="11" name="Picture 22" descr="C:\Users\Pablo.Bayona\Downloads\IMG_4317.PNG">
            <a:extLst>
              <a:ext uri="{FF2B5EF4-FFF2-40B4-BE49-F238E27FC236}">
                <a16:creationId xmlns:a16="http://schemas.microsoft.com/office/drawing/2014/main" id="{A9F59CC2-C023-4595-9FBA-43A3C4D4F3EF}"/>
              </a:ext>
            </a:extLst>
          </p:cNvPr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52528">
            <a:off x="10775290" y="2365968"/>
            <a:ext cx="837411" cy="1478822"/>
          </a:xfrm>
          <a:prstGeom prst="rect">
            <a:avLst/>
          </a:prstGeom>
          <a:noFill/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57" descr="C:\Users\Pablo.Bayona\Downloads\IMG_4323.PNG">
            <a:extLst>
              <a:ext uri="{FF2B5EF4-FFF2-40B4-BE49-F238E27FC236}">
                <a16:creationId xmlns:a16="http://schemas.microsoft.com/office/drawing/2014/main" id="{3D6F7F4A-254E-4EDA-9317-828A17E3F328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62021">
            <a:off x="11117397" y="3257429"/>
            <a:ext cx="847114" cy="1489088"/>
          </a:xfrm>
          <a:prstGeom prst="rect">
            <a:avLst/>
          </a:prstGeom>
          <a:noFill/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0552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michele.masnata\AppData\Local\Microsoft\Windows\Temporary Internet Files\Content.IE5\0SCGG3SD\MP900439423[1].jpg">
            <a:extLst>
              <a:ext uri="{FF2B5EF4-FFF2-40B4-BE49-F238E27FC236}">
                <a16:creationId xmlns:a16="http://schemas.microsoft.com/office/drawing/2014/main" id="{60B688C0-AB53-4C1E-8FC3-38536A3588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0865" t="10743" r="9050" b="13346"/>
          <a:stretch/>
        </p:blipFill>
        <p:spPr bwMode="auto">
          <a:xfrm rot="1008796">
            <a:off x="7767632" y="1914119"/>
            <a:ext cx="4819359" cy="4941676"/>
          </a:xfrm>
          <a:prstGeom prst="rect">
            <a:avLst/>
          </a:prstGeom>
          <a:noFill/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87843CDE-86CB-46AA-BC98-C59649581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Tech enablers: </a:t>
            </a:r>
            <a:r>
              <a:rPr lang="en-US" sz="3000" noProof="0"/>
              <a:t>the IMOVE Software Enablers</a:t>
            </a:r>
            <a:endParaRPr lang="en-US" sz="3000" noProof="0" dirty="0"/>
          </a:p>
        </p:txBody>
      </p:sp>
      <p:sp>
        <p:nvSpPr>
          <p:cNvPr id="12" name="Segnaposto contenuto 5">
            <a:extLst>
              <a:ext uri="{FF2B5EF4-FFF2-40B4-BE49-F238E27FC236}">
                <a16:creationId xmlns:a16="http://schemas.microsoft.com/office/drawing/2014/main" id="{2FD03B1A-E5BF-4065-A4A9-ECCB9212E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/>
              <a:t>Modular “building blocks” wrapped around basic MaaS functions</a:t>
            </a:r>
          </a:p>
          <a:p>
            <a:pPr lvl="1"/>
            <a:r>
              <a:rPr lang="en-US" noProof="0"/>
              <a:t>Can be «chained» together to support various MaaS operational tasks</a:t>
            </a:r>
          </a:p>
          <a:p>
            <a:pPr lvl="1"/>
            <a:r>
              <a:rPr lang="en-US" noProof="0"/>
              <a:t>Lay down a common framework to ease interoperability between roamed platforms</a:t>
            </a:r>
            <a:endParaRPr lang="en-US" noProof="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BB4A13C-ADFE-43FD-B7E2-6FF0B6134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213" y="2779670"/>
            <a:ext cx="5421033" cy="3281152"/>
          </a:xfrm>
          <a:prstGeom prst="rect">
            <a:avLst/>
          </a:prstGeom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2D74E704-2943-44D1-A26E-01F0301C4012}"/>
              </a:ext>
            </a:extLst>
          </p:cNvPr>
          <p:cNvSpPr/>
          <p:nvPr/>
        </p:nvSpPr>
        <p:spPr>
          <a:xfrm>
            <a:off x="6836317" y="3561347"/>
            <a:ext cx="1461428" cy="1288342"/>
          </a:xfrm>
          <a:prstGeom prst="roundRect">
            <a:avLst>
              <a:gd name="adj" fmla="val 6686"/>
            </a:avLst>
          </a:prstGeom>
          <a:noFill/>
          <a:ln>
            <a:solidFill>
              <a:srgbClr val="33B6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r>
              <a:rPr lang="it-IT" sz="1200" dirty="0">
                <a:solidFill>
                  <a:srgbClr val="33B6B1"/>
                </a:solidFill>
              </a:rPr>
              <a:t>IMOVE</a:t>
            </a:r>
            <a:endParaRPr lang="en-US" sz="1200" dirty="0">
              <a:solidFill>
                <a:srgbClr val="33B6B1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B11D675-3F54-43F7-B746-8490C59BACDC}"/>
              </a:ext>
            </a:extLst>
          </p:cNvPr>
          <p:cNvSpPr/>
          <p:nvPr/>
        </p:nvSpPr>
        <p:spPr>
          <a:xfrm>
            <a:off x="6299898" y="3933825"/>
            <a:ext cx="194321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5DEB201-A0DC-4895-81DD-A31213A7E159}"/>
              </a:ext>
            </a:extLst>
          </p:cNvPr>
          <p:cNvSpPr txBox="1"/>
          <p:nvPr/>
        </p:nvSpPr>
        <p:spPr>
          <a:xfrm>
            <a:off x="6250130" y="4305752"/>
            <a:ext cx="369332" cy="52488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it-IT" sz="1200" dirty="0">
                <a:solidFill>
                  <a:srgbClr val="33B6B1"/>
                </a:solidFill>
              </a:rPr>
              <a:t>IMOVE</a:t>
            </a:r>
            <a:endParaRPr lang="en-US" sz="1200" dirty="0">
              <a:solidFill>
                <a:srgbClr val="33B6B1"/>
              </a:solidFill>
            </a:endParaRPr>
          </a:p>
        </p:txBody>
      </p:sp>
      <p:sp>
        <p:nvSpPr>
          <p:cNvPr id="7" name="Freccia bidirezionale orizzontale 6">
            <a:extLst>
              <a:ext uri="{FF2B5EF4-FFF2-40B4-BE49-F238E27FC236}">
                <a16:creationId xmlns:a16="http://schemas.microsoft.com/office/drawing/2014/main" id="{29D7F8B1-648D-43C0-BBDA-816EAB2AD8E3}"/>
              </a:ext>
            </a:extLst>
          </p:cNvPr>
          <p:cNvSpPr/>
          <p:nvPr/>
        </p:nvSpPr>
        <p:spPr>
          <a:xfrm>
            <a:off x="6220481" y="4067350"/>
            <a:ext cx="932794" cy="237952"/>
          </a:xfrm>
          <a:prstGeom prst="leftRightArrow">
            <a:avLst/>
          </a:prstGeom>
          <a:solidFill>
            <a:srgbClr val="E61972"/>
          </a:solidFill>
          <a:ln>
            <a:solidFill>
              <a:srgbClr val="E619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>
                <a:solidFill>
                  <a:schemeClr val="bg1"/>
                </a:solidFill>
              </a:rPr>
              <a:t>Roaming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4" name="CasellaDiTesto 49">
            <a:extLst>
              <a:ext uri="{FF2B5EF4-FFF2-40B4-BE49-F238E27FC236}">
                <a16:creationId xmlns:a16="http://schemas.microsoft.com/office/drawing/2014/main" id="{3956A5F1-A257-49AC-8D57-9210FA777480}"/>
              </a:ext>
            </a:extLst>
          </p:cNvPr>
          <p:cNvSpPr txBox="1"/>
          <p:nvPr/>
        </p:nvSpPr>
        <p:spPr>
          <a:xfrm rot="205387" flipH="1">
            <a:off x="8826431" y="2932387"/>
            <a:ext cx="2782261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>
                <a:solidFill>
                  <a:srgbClr val="E61972"/>
                </a:solidFill>
                <a:latin typeface="Jellee Roman" panose="00000500000000000000" pitchFamily="50" charset="0"/>
                <a:ea typeface="+mj-ea"/>
                <a:cs typeface="+mj-cs"/>
              </a:rPr>
              <a:t>IMOVE Software Enablers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B6B1"/>
                </a:solidFill>
                <a:latin typeface="Jellee Roman" panose="00000500000000000000" pitchFamily="50" charset="0"/>
                <a:cs typeface="Arial" panose="020B0604020202020204" pitchFamily="34" charset="0"/>
              </a:rPr>
              <a:t>Identity Manager 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(single service sign-on)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B6B1"/>
                </a:solidFill>
                <a:latin typeface="Jellee Roman" panose="00000500000000000000" pitchFamily="50" charset="0"/>
                <a:cs typeface="Arial" panose="020B0604020202020204" pitchFamily="34" charset="0"/>
              </a:rPr>
              <a:t>User Tariffs/Price Manager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B6B1"/>
                </a:solidFill>
                <a:latin typeface="Jellee Roman" panose="00000500000000000000" pitchFamily="50" charset="0"/>
                <a:cs typeface="Arial" panose="020B0604020202020204" pitchFamily="34" charset="0"/>
              </a:rPr>
              <a:t>User Preferences Manager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B6B1"/>
                </a:solidFill>
                <a:latin typeface="Jellee Roman" panose="00000500000000000000" pitchFamily="50" charset="0"/>
                <a:cs typeface="Arial" panose="020B0604020202020204" pitchFamily="34" charset="0"/>
              </a:rPr>
              <a:t>Mobility Organizer 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(combined solutions)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B6B1"/>
                </a:solidFill>
                <a:latin typeface="Jellee Roman" panose="00000500000000000000" pitchFamily="50" charset="0"/>
                <a:cs typeface="Arial" panose="020B0604020202020204" pitchFamily="34" charset="0"/>
              </a:rPr>
              <a:t>Booking Manager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B6B1"/>
                </a:solidFill>
                <a:latin typeface="Jellee Roman" panose="00000500000000000000" pitchFamily="50" charset="0"/>
                <a:cs typeface="Arial" panose="020B0604020202020204" pitchFamily="34" charset="0"/>
              </a:rPr>
              <a:t>Mobility Tracker (mobility patterns, analytics)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B6B1"/>
                </a:solidFill>
                <a:latin typeface="Jellee Roman" panose="00000500000000000000" pitchFamily="50" charset="0"/>
                <a:cs typeface="Arial" panose="020B0604020202020204" pitchFamily="34" charset="0"/>
              </a:rPr>
              <a:t>Notification Manager 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(events) 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B6B1"/>
                </a:solidFill>
                <a:latin typeface="Jellee Roman" panose="00000500000000000000" pitchFamily="50" charset="0"/>
                <a:cs typeface="Arial" panose="020B0604020202020204" pitchFamily="34" charset="0"/>
              </a:rPr>
              <a:t>Incentives &amp; Engagement Manager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B6B1"/>
                </a:solidFill>
                <a:latin typeface="Jellee Roman" panose="00000500000000000000" pitchFamily="50" charset="0"/>
                <a:cs typeface="Arial" panose="020B0604020202020204" pitchFamily="34" charset="0"/>
              </a:rPr>
              <a:t>Roaming Manager 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(cross-</a:t>
            </a:r>
            <a:r>
              <a:rPr lang="en-US" sz="1200" dirty="0" err="1">
                <a:latin typeface="+mj-lt"/>
                <a:cs typeface="Arial" panose="020B0604020202020204" pitchFamily="34" charset="0"/>
              </a:rPr>
              <a:t>MaaS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 interoperability)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B0E6F5F9-23A4-48D3-B10B-D7850E07AAE5}"/>
              </a:ext>
            </a:extLst>
          </p:cNvPr>
          <p:cNvSpPr/>
          <p:nvPr/>
        </p:nvSpPr>
        <p:spPr>
          <a:xfrm rot="10800000">
            <a:off x="0" y="6103468"/>
            <a:ext cx="12192000" cy="755155"/>
          </a:xfrm>
          <a:prstGeom prst="rect">
            <a:avLst/>
          </a:prstGeom>
          <a:gradFill flip="none" rotWithShape="1">
            <a:gsLst>
              <a:gs pos="0">
                <a:srgbClr val="33B6B1"/>
              </a:gs>
              <a:gs pos="100000">
                <a:srgbClr val="B1DDE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6" name="Image 1">
            <a:extLst>
              <a:ext uri="{FF2B5EF4-FFF2-40B4-BE49-F238E27FC236}">
                <a16:creationId xmlns:a16="http://schemas.microsoft.com/office/drawing/2014/main" id="{08CE56AA-4AA7-4396-BB41-823C3DAA0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6389689"/>
            <a:ext cx="4639733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D9610F6A-71CD-41CB-AF02-7E22AC99C6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3160" y="6178912"/>
            <a:ext cx="113276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57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BAEB1F54-EDF0-432A-964E-A29F80566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154103" cy="565899"/>
          </a:xfrm>
        </p:spPr>
        <p:txBody>
          <a:bodyPr/>
          <a:lstStyle/>
          <a:p>
            <a:r>
              <a:rPr lang="en-US" noProof="0" dirty="0"/>
              <a:t>Validating </a:t>
            </a:r>
            <a:r>
              <a:rPr lang="en-US" noProof="0" dirty="0" err="1"/>
              <a:t>MaaS</a:t>
            </a:r>
            <a:r>
              <a:rPr lang="en-US" noProof="0" dirty="0"/>
              <a:t> enablers: </a:t>
            </a:r>
            <a:r>
              <a:rPr lang="en-US" sz="3000" noProof="0" dirty="0"/>
              <a:t>the IMOVE demo sites</a:t>
            </a:r>
          </a:p>
        </p:txBody>
      </p:sp>
      <p:sp>
        <p:nvSpPr>
          <p:cNvPr id="10" name="Segnaposto contenuto 5">
            <a:extLst>
              <a:ext uri="{FF2B5EF4-FFF2-40B4-BE49-F238E27FC236}">
                <a16:creationId xmlns:a16="http://schemas.microsoft.com/office/drawing/2014/main" id="{FA74A86D-0AB2-4F66-AE14-44BA0C3A8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7527"/>
            <a:ext cx="11154102" cy="4826565"/>
          </a:xfrm>
        </p:spPr>
        <p:txBody>
          <a:bodyPr>
            <a:normAutofit/>
          </a:bodyPr>
          <a:lstStyle/>
          <a:p>
            <a:r>
              <a:rPr lang="en-US" sz="2200" dirty="0"/>
              <a:t>A mix of </a:t>
            </a:r>
            <a:r>
              <a:rPr lang="en-US" sz="2200" dirty="0">
                <a:solidFill>
                  <a:srgbClr val="E61972"/>
                </a:solidFill>
              </a:rPr>
              <a:t>transport environments</a:t>
            </a:r>
            <a:r>
              <a:rPr lang="en-US" sz="2000" dirty="0">
                <a:cs typeface="Arial" panose="020B0604020202020204" pitchFamily="34" charset="0"/>
              </a:rPr>
              <a:t>: metropolitan / mid-size urban / rural areas </a:t>
            </a:r>
          </a:p>
          <a:p>
            <a:r>
              <a:rPr lang="en-US" dirty="0"/>
              <a:t> </a:t>
            </a:r>
            <a:r>
              <a:rPr lang="en-US" sz="2200" dirty="0">
                <a:solidFill>
                  <a:srgbClr val="E61972"/>
                </a:solidFill>
              </a:rPr>
              <a:t>“Living Lab”</a:t>
            </a:r>
            <a:r>
              <a:rPr lang="en-US" sz="2200" dirty="0"/>
              <a:t> approach</a:t>
            </a:r>
            <a:r>
              <a:rPr lang="en-US" dirty="0">
                <a:cs typeface="Arial" panose="020B0604020202020204" pitchFamily="34" charset="0"/>
              </a:rPr>
              <a:t>: </a:t>
            </a:r>
            <a:r>
              <a:rPr lang="en-US" sz="2000" dirty="0"/>
              <a:t>involvement of local stakeholders</a:t>
            </a:r>
          </a:p>
          <a:p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E61972"/>
                </a:solidFill>
              </a:rPr>
              <a:t>Roaming </a:t>
            </a:r>
            <a:r>
              <a:rPr lang="en-US" sz="2000" dirty="0"/>
              <a:t>across sites/operators</a:t>
            </a:r>
          </a:p>
          <a:p>
            <a:pPr marL="356400" lvl="1" indent="0">
              <a:buNone/>
            </a:pPr>
            <a:endParaRPr lang="en-US" dirty="0">
              <a:solidFill>
                <a:srgbClr val="E61972"/>
              </a:solidFill>
            </a:endParaRPr>
          </a:p>
          <a:p>
            <a:endParaRPr lang="en-US" dirty="0"/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8FBB181E-64AC-499E-857F-9A9C3EEB39A0}"/>
              </a:ext>
            </a:extLst>
          </p:cNvPr>
          <p:cNvSpPr/>
          <p:nvPr/>
        </p:nvSpPr>
        <p:spPr>
          <a:xfrm>
            <a:off x="170102" y="2701676"/>
            <a:ext cx="3780000" cy="1471448"/>
          </a:xfrm>
          <a:prstGeom prst="roundRect">
            <a:avLst>
              <a:gd name="adj" fmla="val 10417"/>
            </a:avLst>
          </a:prstGeom>
          <a:solidFill>
            <a:schemeClr val="bg1"/>
          </a:solidFill>
          <a:ln w="28575">
            <a:solidFill>
              <a:srgbClr val="33B6B1"/>
            </a:solidFill>
          </a:ln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b="1" dirty="0">
                <a:solidFill>
                  <a:srgbClr val="E61972"/>
                </a:solidFill>
                <a:latin typeface="Jellee Roman" panose="00000500000000000000" pitchFamily="50" charset="0"/>
              </a:rPr>
              <a:t>Göteborg</a:t>
            </a:r>
          </a:p>
          <a:p>
            <a:r>
              <a:rPr lang="en-US" sz="900" b="1" dirty="0">
                <a:solidFill>
                  <a:srgbClr val="33B6B1"/>
                </a:solidFill>
                <a:latin typeface="Jellee Roman" panose="00000500000000000000" pitchFamily="50" charset="0"/>
              </a:rPr>
              <a:t>MaaS provider: local providers (</a:t>
            </a:r>
            <a:r>
              <a:rPr lang="en-US" sz="900" b="1" dirty="0" err="1">
                <a:solidFill>
                  <a:srgbClr val="33B6B1"/>
                </a:solidFill>
                <a:latin typeface="Jellee Roman" panose="00000500000000000000" pitchFamily="50" charset="0"/>
              </a:rPr>
              <a:t>SpaceTime</a:t>
            </a:r>
            <a:r>
              <a:rPr lang="en-US" sz="900" b="1" dirty="0">
                <a:solidFill>
                  <a:srgbClr val="33B6B1"/>
                </a:solidFill>
                <a:latin typeface="Jellee Roman" panose="00000500000000000000" pitchFamily="50" charset="0"/>
              </a:rPr>
              <a:t>, </a:t>
            </a:r>
            <a:r>
              <a:rPr lang="en-US" sz="900" b="1" dirty="0" err="1">
                <a:solidFill>
                  <a:srgbClr val="33B6B1"/>
                </a:solidFill>
                <a:latin typeface="Jellee Roman" panose="00000500000000000000" pitchFamily="50" charset="0"/>
              </a:rPr>
              <a:t>SmartResenär</a:t>
            </a:r>
            <a:r>
              <a:rPr lang="en-US" sz="900" b="1" dirty="0">
                <a:solidFill>
                  <a:srgbClr val="33B6B1"/>
                </a:solidFill>
                <a:latin typeface="Jellee Roman" panose="00000500000000000000" pitchFamily="50" charset="0"/>
              </a:rPr>
              <a:t>) + </a:t>
            </a:r>
            <a:r>
              <a:rPr lang="en-US" sz="900" b="1" dirty="0" err="1">
                <a:solidFill>
                  <a:srgbClr val="33B6B1"/>
                </a:solidFill>
                <a:latin typeface="Jellee Roman" panose="00000500000000000000" pitchFamily="50" charset="0"/>
              </a:rPr>
              <a:t>Västtrafik</a:t>
            </a:r>
            <a:endParaRPr lang="en-US" sz="900" b="1" dirty="0">
              <a:solidFill>
                <a:srgbClr val="33B6B1"/>
              </a:solidFill>
              <a:latin typeface="Jellee Roman" panose="00000500000000000000" pitchFamily="50" charset="0"/>
            </a:endParaRPr>
          </a:p>
          <a:p>
            <a:r>
              <a:rPr lang="en-US" sz="900" b="1" dirty="0">
                <a:solidFill>
                  <a:srgbClr val="33B6B1"/>
                </a:solidFill>
                <a:latin typeface="Jellee Roman" panose="00000500000000000000" pitchFamily="50" charset="0"/>
              </a:rPr>
              <a:t>Integration Level: initial L0, target L2-L3-L4</a:t>
            </a:r>
          </a:p>
          <a:p>
            <a:r>
              <a:rPr lang="en-US" sz="900" b="1" dirty="0">
                <a:solidFill>
                  <a:srgbClr val="33B6B1"/>
                </a:solidFill>
                <a:latin typeface="Jellee Roman" panose="00000500000000000000" pitchFamily="50" charset="0"/>
              </a:rPr>
              <a:t>3 distinct pilots: PT + parking services (integrated ticketing); combined mobility solutions for residents/ tenants (132 new apartments with combined mobility services instead of parking); B2B combined mobility for business trips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1B3F0AAF-A95A-4822-9402-8AF3473BB5C1}"/>
              </a:ext>
            </a:extLst>
          </p:cNvPr>
          <p:cNvSpPr/>
          <p:nvPr/>
        </p:nvSpPr>
        <p:spPr>
          <a:xfrm>
            <a:off x="4129875" y="2701676"/>
            <a:ext cx="3780000" cy="1471448"/>
          </a:xfrm>
          <a:prstGeom prst="roundRect">
            <a:avLst>
              <a:gd name="adj" fmla="val 10417"/>
            </a:avLst>
          </a:prstGeom>
          <a:solidFill>
            <a:schemeClr val="bg1"/>
          </a:solidFill>
          <a:ln w="28575">
            <a:solidFill>
              <a:srgbClr val="33B6B1"/>
            </a:solidFill>
          </a:ln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b="1" dirty="0" err="1">
                <a:solidFill>
                  <a:srgbClr val="E61972"/>
                </a:solidFill>
                <a:latin typeface="Jellee Roman" panose="00000500000000000000" pitchFamily="50" charset="0"/>
              </a:rPr>
              <a:t>Berlin</a:t>
            </a:r>
            <a:endParaRPr lang="it-IT" b="1" dirty="0">
              <a:solidFill>
                <a:srgbClr val="E61972"/>
              </a:solidFill>
              <a:latin typeface="Jellee Roman" panose="00000500000000000000" pitchFamily="50" charset="0"/>
            </a:endParaRPr>
          </a:p>
          <a:p>
            <a:r>
              <a:rPr lang="en-US" sz="900" b="1" dirty="0">
                <a:solidFill>
                  <a:srgbClr val="33B6B1"/>
                </a:solidFill>
                <a:latin typeface="Jellee Roman" panose="00000500000000000000" pitchFamily="50" charset="0"/>
              </a:rPr>
              <a:t>MaaS provider: URBI (IMOVE partner)</a:t>
            </a:r>
          </a:p>
          <a:p>
            <a:r>
              <a:rPr lang="en-US" sz="900" b="1" dirty="0">
                <a:solidFill>
                  <a:srgbClr val="33B6B1"/>
                </a:solidFill>
                <a:latin typeface="Jellee Roman" panose="00000500000000000000" pitchFamily="50" charset="0"/>
              </a:rPr>
              <a:t>Integration Level: initial L1, target L3</a:t>
            </a:r>
          </a:p>
          <a:p>
            <a:r>
              <a:rPr lang="en-US" sz="900" b="1" dirty="0">
                <a:solidFill>
                  <a:srgbClr val="33B6B1"/>
                </a:solidFill>
                <a:latin typeface="Jellee Roman" panose="00000500000000000000" pitchFamily="50" charset="0"/>
              </a:rPr>
              <a:t>integration of at least one MSP per transport</a:t>
            </a:r>
            <a:br>
              <a:rPr lang="en-US" sz="900" b="1" dirty="0">
                <a:solidFill>
                  <a:srgbClr val="33B6B1"/>
                </a:solidFill>
                <a:latin typeface="Jellee Roman" panose="00000500000000000000" pitchFamily="50" charset="0"/>
              </a:rPr>
            </a:br>
            <a:r>
              <a:rPr lang="en-US" sz="900" b="1" dirty="0">
                <a:solidFill>
                  <a:srgbClr val="33B6B1"/>
                </a:solidFill>
                <a:latin typeface="Jellee Roman" panose="00000500000000000000" pitchFamily="50" charset="0"/>
              </a:rPr>
              <a:t>mode. Cooperation with PT: adaptation of</a:t>
            </a:r>
            <a:br>
              <a:rPr lang="en-US" sz="900" b="1" dirty="0">
                <a:solidFill>
                  <a:srgbClr val="33B6B1"/>
                </a:solidFill>
                <a:latin typeface="Jellee Roman" panose="00000500000000000000" pitchFamily="50" charset="0"/>
              </a:rPr>
            </a:br>
            <a:r>
              <a:rPr lang="en-US" sz="900" b="1" dirty="0">
                <a:solidFill>
                  <a:srgbClr val="33B6B1"/>
                </a:solidFill>
                <a:latin typeface="Jellee Roman" panose="00000500000000000000" pitchFamily="50" charset="0"/>
              </a:rPr>
              <a:t>APIs for integrated ticketing system, reselling of PT tickets through URBI app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FD7AB881-316A-430D-B12A-ABF21DC313A8}"/>
              </a:ext>
            </a:extLst>
          </p:cNvPr>
          <p:cNvSpPr/>
          <p:nvPr/>
        </p:nvSpPr>
        <p:spPr>
          <a:xfrm>
            <a:off x="8089648" y="2701676"/>
            <a:ext cx="3780000" cy="1471448"/>
          </a:xfrm>
          <a:prstGeom prst="roundRect">
            <a:avLst>
              <a:gd name="adj" fmla="val 10417"/>
            </a:avLst>
          </a:prstGeom>
          <a:solidFill>
            <a:schemeClr val="bg1"/>
          </a:solidFill>
          <a:ln w="28575">
            <a:solidFill>
              <a:srgbClr val="33B6B1"/>
            </a:solidFill>
          </a:ln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b="1" dirty="0" err="1">
                <a:solidFill>
                  <a:srgbClr val="E61972"/>
                </a:solidFill>
                <a:latin typeface="Jellee Roman" panose="00000500000000000000" pitchFamily="50" charset="0"/>
              </a:rPr>
              <a:t>Turin</a:t>
            </a:r>
            <a:endParaRPr lang="it-IT" b="1" dirty="0">
              <a:solidFill>
                <a:srgbClr val="E61972"/>
              </a:solidFill>
              <a:latin typeface="Jellee Roman" panose="00000500000000000000" pitchFamily="50" charset="0"/>
            </a:endParaRPr>
          </a:p>
          <a:p>
            <a:r>
              <a:rPr lang="en-GB" sz="900" b="1" dirty="0">
                <a:solidFill>
                  <a:srgbClr val="33B6B1"/>
                </a:solidFill>
                <a:latin typeface="Jellee Roman" panose="00000500000000000000" pitchFamily="50" charset="0"/>
              </a:rPr>
              <a:t>MaaS provider: URBI (IMOVE partner)</a:t>
            </a:r>
          </a:p>
          <a:p>
            <a:r>
              <a:rPr lang="en-GB" sz="900" b="1" dirty="0">
                <a:solidFill>
                  <a:srgbClr val="33B6B1"/>
                </a:solidFill>
                <a:latin typeface="Jellee Roman" panose="00000500000000000000" pitchFamily="50" charset="0"/>
              </a:rPr>
              <a:t>Integration Level: initial L1, target L2</a:t>
            </a:r>
          </a:p>
          <a:p>
            <a:r>
              <a:rPr lang="en-GB" sz="900" b="1" dirty="0">
                <a:solidFill>
                  <a:srgbClr val="33B6B1"/>
                </a:solidFill>
                <a:latin typeface="Jellee Roman" panose="00000500000000000000" pitchFamily="50" charset="0"/>
              </a:rPr>
              <a:t>Focus on home-2-work / work-2-work</a:t>
            </a:r>
            <a:br>
              <a:rPr lang="en-GB" sz="900" b="1" dirty="0">
                <a:solidFill>
                  <a:srgbClr val="33B6B1"/>
                </a:solidFill>
                <a:latin typeface="Jellee Roman" panose="00000500000000000000" pitchFamily="50" charset="0"/>
              </a:rPr>
            </a:br>
            <a:r>
              <a:rPr lang="en-GB" sz="900" b="1" dirty="0">
                <a:solidFill>
                  <a:srgbClr val="33B6B1"/>
                </a:solidFill>
                <a:latin typeface="Jellee Roman" panose="00000500000000000000" pitchFamily="50" charset="0"/>
              </a:rPr>
              <a:t>mobility: General Motors employees +</a:t>
            </a:r>
            <a:br>
              <a:rPr lang="en-GB" sz="900" b="1" dirty="0">
                <a:solidFill>
                  <a:srgbClr val="33B6B1"/>
                </a:solidFill>
                <a:latin typeface="Jellee Roman" panose="00000500000000000000" pitchFamily="50" charset="0"/>
              </a:rPr>
            </a:br>
            <a:r>
              <a:rPr lang="en-GB" sz="900" b="1" dirty="0">
                <a:solidFill>
                  <a:srgbClr val="33B6B1"/>
                </a:solidFill>
                <a:latin typeface="Jellee Roman" panose="00000500000000000000" pitchFamily="50" charset="0"/>
              </a:rPr>
              <a:t>Municipality employees. Strong role of PT (GTT), engagement of private  MSP (car-/bike-sharing) ongoing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E23DF75D-5DE5-4544-B97F-3F3189AC0A09}"/>
              </a:ext>
            </a:extLst>
          </p:cNvPr>
          <p:cNvSpPr/>
          <p:nvPr/>
        </p:nvSpPr>
        <p:spPr>
          <a:xfrm>
            <a:off x="170102" y="4388384"/>
            <a:ext cx="3780000" cy="1471448"/>
          </a:xfrm>
          <a:prstGeom prst="roundRect">
            <a:avLst>
              <a:gd name="adj" fmla="val 10417"/>
            </a:avLst>
          </a:prstGeom>
          <a:solidFill>
            <a:schemeClr val="bg1"/>
          </a:solidFill>
          <a:ln w="28575">
            <a:solidFill>
              <a:srgbClr val="33B6B1"/>
            </a:solidFill>
          </a:ln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b="1" dirty="0">
                <a:solidFill>
                  <a:srgbClr val="E61972"/>
                </a:solidFill>
                <a:latin typeface="Jellee Roman" panose="00000500000000000000" pitchFamily="50" charset="0"/>
              </a:rPr>
              <a:t>Manchester</a:t>
            </a:r>
          </a:p>
          <a:p>
            <a:r>
              <a:rPr lang="en-US" sz="900" b="1" dirty="0">
                <a:solidFill>
                  <a:srgbClr val="33B6B1"/>
                </a:solidFill>
                <a:latin typeface="Jellee Roman" panose="00000500000000000000" pitchFamily="50" charset="0"/>
              </a:rPr>
              <a:t>MaaS provider: </a:t>
            </a:r>
            <a:r>
              <a:rPr lang="en-US" sz="900" b="1" dirty="0" err="1">
                <a:solidFill>
                  <a:srgbClr val="33B6B1"/>
                </a:solidFill>
                <a:latin typeface="Jellee Roman" panose="00000500000000000000" pitchFamily="50" charset="0"/>
              </a:rPr>
              <a:t>Mobilleo</a:t>
            </a:r>
            <a:endParaRPr lang="en-US" sz="900" b="1" dirty="0">
              <a:solidFill>
                <a:srgbClr val="33B6B1"/>
              </a:solidFill>
              <a:latin typeface="Jellee Roman" panose="00000500000000000000" pitchFamily="50" charset="0"/>
            </a:endParaRPr>
          </a:p>
          <a:p>
            <a:r>
              <a:rPr lang="en-US" sz="900" b="1" dirty="0">
                <a:solidFill>
                  <a:srgbClr val="33B6B1"/>
                </a:solidFill>
                <a:latin typeface="Jellee Roman" panose="00000500000000000000" pitchFamily="50" charset="0"/>
              </a:rPr>
              <a:t>Integration Level: initial L0, target L3 (medium term)</a:t>
            </a:r>
          </a:p>
          <a:p>
            <a:r>
              <a:rPr lang="en-US" sz="900" b="1" dirty="0">
                <a:solidFill>
                  <a:srgbClr val="33B6B1"/>
                </a:solidFill>
                <a:latin typeface="Jellee Roman" panose="00000500000000000000" pitchFamily="50" charset="0"/>
              </a:rPr>
              <a:t>Several focus groups with local stakeholders</a:t>
            </a:r>
            <a:br>
              <a:rPr lang="en-US" sz="900" b="1" dirty="0">
                <a:solidFill>
                  <a:srgbClr val="33B6B1"/>
                </a:solidFill>
                <a:latin typeface="Jellee Roman" panose="00000500000000000000" pitchFamily="50" charset="0"/>
              </a:rPr>
            </a:br>
            <a:r>
              <a:rPr lang="en-US" sz="900" b="1" dirty="0">
                <a:solidFill>
                  <a:srgbClr val="33B6B1"/>
                </a:solidFill>
                <a:latin typeface="Jellee Roman" panose="00000500000000000000" pitchFamily="50" charset="0"/>
              </a:rPr>
              <a:t>(MSPs, users). Analysis of potentially</a:t>
            </a:r>
            <a:br>
              <a:rPr lang="en-US" sz="900" b="1" dirty="0">
                <a:solidFill>
                  <a:srgbClr val="33B6B1"/>
                </a:solidFill>
                <a:latin typeface="Jellee Roman" panose="00000500000000000000" pitchFamily="50" charset="0"/>
              </a:rPr>
            </a:br>
            <a:r>
              <a:rPr lang="en-US" sz="900" b="1" dirty="0">
                <a:solidFill>
                  <a:srgbClr val="33B6B1"/>
                </a:solidFill>
                <a:latin typeface="Jellee Roman" panose="00000500000000000000" pitchFamily="50" charset="0"/>
              </a:rPr>
              <a:t>applicable business models (public vs.</a:t>
            </a:r>
            <a:br>
              <a:rPr lang="en-US" sz="900" b="1" dirty="0">
                <a:solidFill>
                  <a:srgbClr val="33B6B1"/>
                </a:solidFill>
                <a:latin typeface="Jellee Roman" panose="00000500000000000000" pitchFamily="50" charset="0"/>
              </a:rPr>
            </a:br>
            <a:r>
              <a:rPr lang="en-US" sz="900" b="1" dirty="0">
                <a:solidFill>
                  <a:srgbClr val="33B6B1"/>
                </a:solidFill>
                <a:latin typeface="Jellee Roman" panose="00000500000000000000" pitchFamily="50" charset="0"/>
              </a:rPr>
              <a:t>private)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3090180E-C033-4B18-BFAC-4E6693AE8599}"/>
              </a:ext>
            </a:extLst>
          </p:cNvPr>
          <p:cNvSpPr/>
          <p:nvPr/>
        </p:nvSpPr>
        <p:spPr>
          <a:xfrm>
            <a:off x="4129875" y="4388384"/>
            <a:ext cx="3780000" cy="1471448"/>
          </a:xfrm>
          <a:prstGeom prst="roundRect">
            <a:avLst>
              <a:gd name="adj" fmla="val 10417"/>
            </a:avLst>
          </a:prstGeom>
          <a:solidFill>
            <a:schemeClr val="bg1"/>
          </a:solidFill>
          <a:ln w="28575">
            <a:solidFill>
              <a:srgbClr val="33B6B1"/>
            </a:solidFill>
          </a:ln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b="1" dirty="0">
                <a:solidFill>
                  <a:srgbClr val="E61972"/>
                </a:solidFill>
                <a:latin typeface="Jellee Roman" panose="00000500000000000000" pitchFamily="50" charset="0"/>
              </a:rPr>
              <a:t>Madrid</a:t>
            </a:r>
          </a:p>
          <a:p>
            <a:r>
              <a:rPr lang="en-US" sz="900" b="1" dirty="0">
                <a:solidFill>
                  <a:srgbClr val="33B6B1"/>
                </a:solidFill>
                <a:latin typeface="Jellee Roman" panose="00000500000000000000" pitchFamily="50" charset="0"/>
              </a:rPr>
              <a:t>MaaS provider: EMT Madrid (proprietary platform)</a:t>
            </a:r>
          </a:p>
          <a:p>
            <a:r>
              <a:rPr lang="en-US" sz="900" b="1" dirty="0">
                <a:solidFill>
                  <a:srgbClr val="33B6B1"/>
                </a:solidFill>
                <a:latin typeface="Jellee Roman" panose="00000500000000000000" pitchFamily="50" charset="0"/>
              </a:rPr>
              <a:t>Integration Level: initial L1, target L2 (+ policy integration)</a:t>
            </a:r>
          </a:p>
          <a:p>
            <a:r>
              <a:rPr lang="en-US" sz="900" b="1" dirty="0">
                <a:solidFill>
                  <a:srgbClr val="33B6B1"/>
                </a:solidFill>
                <a:latin typeface="Jellee Roman" panose="00000500000000000000" pitchFamily="50" charset="0"/>
              </a:rPr>
              <a:t>“MaaS Madrid” project as part of the Air Quality</a:t>
            </a:r>
            <a:br>
              <a:rPr lang="en-US" sz="900" b="1" dirty="0">
                <a:solidFill>
                  <a:srgbClr val="33B6B1"/>
                </a:solidFill>
                <a:latin typeface="Jellee Roman" panose="00000500000000000000" pitchFamily="50" charset="0"/>
              </a:rPr>
            </a:br>
            <a:r>
              <a:rPr lang="en-US" sz="900" b="1" dirty="0">
                <a:solidFill>
                  <a:srgbClr val="33B6B1"/>
                </a:solidFill>
                <a:latin typeface="Jellee Roman" panose="00000500000000000000" pitchFamily="50" charset="0"/>
              </a:rPr>
              <a:t>Plan of the City: PT, Car-Sharing,</a:t>
            </a:r>
            <a:br>
              <a:rPr lang="en-US" sz="900" b="1" dirty="0">
                <a:solidFill>
                  <a:srgbClr val="33B6B1"/>
                </a:solidFill>
                <a:latin typeface="Jellee Roman" panose="00000500000000000000" pitchFamily="50" charset="0"/>
              </a:rPr>
            </a:br>
            <a:r>
              <a:rPr lang="en-US" sz="900" b="1" dirty="0">
                <a:solidFill>
                  <a:srgbClr val="33B6B1"/>
                </a:solidFill>
                <a:latin typeface="Jellee Roman" panose="00000500000000000000" pitchFamily="50" charset="0"/>
              </a:rPr>
              <a:t>Scooter-sharing, Bike-Sharing,</a:t>
            </a:r>
            <a:br>
              <a:rPr lang="en-US" sz="900" b="1" dirty="0">
                <a:solidFill>
                  <a:srgbClr val="33B6B1"/>
                </a:solidFill>
                <a:latin typeface="Jellee Roman" panose="00000500000000000000" pitchFamily="50" charset="0"/>
              </a:rPr>
            </a:br>
            <a:r>
              <a:rPr lang="en-US" sz="900" b="1" dirty="0">
                <a:solidFill>
                  <a:srgbClr val="33B6B1"/>
                </a:solidFill>
                <a:latin typeface="Jellee Roman" panose="00000500000000000000" pitchFamily="50" charset="0"/>
              </a:rPr>
              <a:t>PMV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02758E9-AC1E-4131-A0CF-2E5F501EAB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9930" y="5141501"/>
            <a:ext cx="604445" cy="72876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81E94E5-B420-48DE-8DEE-6F5A8C5E7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262" y="5182292"/>
            <a:ext cx="916909" cy="61016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FD5E118-88D4-48B6-B0BF-57D72E9ECD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544" b="25989"/>
          <a:stretch/>
        </p:blipFill>
        <p:spPr>
          <a:xfrm>
            <a:off x="2739230" y="5085058"/>
            <a:ext cx="1194920" cy="81666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3C4764F-32E7-45B4-9308-D184EDFF5B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961" b="52389"/>
          <a:stretch/>
        </p:blipFill>
        <p:spPr>
          <a:xfrm>
            <a:off x="2776446" y="2696391"/>
            <a:ext cx="1135174" cy="78141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62C37ABD-24A5-4718-8166-9C2A1DCC02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73" r="5859" b="78039"/>
          <a:stretch/>
        </p:blipFill>
        <p:spPr>
          <a:xfrm>
            <a:off x="6824000" y="2821687"/>
            <a:ext cx="1032029" cy="70424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F791B80E-AE8B-4172-BCAB-15B407C42C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936"/>
          <a:stretch/>
        </p:blipFill>
        <p:spPr>
          <a:xfrm>
            <a:off x="10550154" y="2696391"/>
            <a:ext cx="1194920" cy="771678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ED9DC6EA-E1B7-4E85-8430-8DBD75F1F6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2771" y="4476773"/>
            <a:ext cx="2487383" cy="217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4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CA43D436-8423-4A92-B742-8ACEC33B8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Lessons Learned (so far)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1DD23FC-AC8B-4502-963A-817007608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7527"/>
            <a:ext cx="10515600" cy="5239644"/>
          </a:xfrm>
        </p:spPr>
        <p:txBody>
          <a:bodyPr>
            <a:normAutofit/>
          </a:bodyPr>
          <a:lstStyle/>
          <a:p>
            <a:r>
              <a:rPr lang="en-US" noProof="0" dirty="0"/>
              <a:t>MaaS is a very promising transport paradigm, but there are still barriers that slow down the fulfillment of its full potential:</a:t>
            </a:r>
          </a:p>
          <a:p>
            <a:pPr lvl="2"/>
            <a:r>
              <a:rPr lang="en-US" noProof="0" dirty="0"/>
              <a:t>Level of market readiness (expectations vs. practicalities)</a:t>
            </a:r>
          </a:p>
          <a:p>
            <a:pPr lvl="2"/>
            <a:r>
              <a:rPr lang="en-US" noProof="0" dirty="0"/>
              <a:t>Perception of risks and uncertainties among ecosystem actors</a:t>
            </a:r>
          </a:p>
          <a:p>
            <a:pPr lvl="2"/>
            <a:r>
              <a:rPr lang="en-US" noProof="0" dirty="0"/>
              <a:t>Agreements between public and private MSPs (car-/bike-sharing, taxis) may be slower than planned</a:t>
            </a:r>
          </a:p>
          <a:p>
            <a:pPr lvl="2"/>
            <a:r>
              <a:rPr lang="en-US" noProof="0" dirty="0"/>
              <a:t>Timing of tendering processes</a:t>
            </a:r>
          </a:p>
          <a:p>
            <a:pPr lvl="2"/>
            <a:r>
              <a:rPr lang="en-US" noProof="0" dirty="0"/>
              <a:t>Challenges related to existing institutional frameworks</a:t>
            </a:r>
          </a:p>
          <a:p>
            <a:r>
              <a:rPr lang="en-US" noProof="0" dirty="0"/>
              <a:t>Key Enablers:</a:t>
            </a:r>
          </a:p>
          <a:p>
            <a:pPr lvl="2"/>
            <a:r>
              <a:rPr lang="en-US" noProof="0" dirty="0"/>
              <a:t>Role of Public Transport Authorities is crucial for a calibrated and trustable offering</a:t>
            </a:r>
          </a:p>
          <a:p>
            <a:pPr lvl="2"/>
            <a:r>
              <a:rPr lang="en-US" noProof="0" dirty="0"/>
              <a:t>Substantial readiness of technology (core levels L1-L3) </a:t>
            </a:r>
          </a:p>
          <a:p>
            <a:pPr lvl="2"/>
            <a:r>
              <a:rPr lang="en-US" noProof="0" dirty="0"/>
              <a:t>Engagement of MaaS tech providers from the start of the initiative</a:t>
            </a:r>
          </a:p>
          <a:p>
            <a:pPr lvl="2"/>
            <a:r>
              <a:rPr lang="en-US" noProof="0" dirty="0"/>
              <a:t>Collaboration (e.g. sharing of information) between MaaS experiences</a:t>
            </a:r>
          </a:p>
        </p:txBody>
      </p:sp>
    </p:spTree>
    <p:extLst>
      <p:ext uri="{BB962C8B-B14F-4D97-AF65-F5344CB8AC3E}">
        <p14:creationId xmlns:p14="http://schemas.microsoft.com/office/powerpoint/2010/main" val="3250568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635625" y="607267"/>
            <a:ext cx="7225990" cy="880740"/>
          </a:xfrm>
        </p:spPr>
        <p:txBody>
          <a:bodyPr>
            <a:normAutofit/>
          </a:bodyPr>
          <a:lstStyle/>
          <a:p>
            <a:r>
              <a:rPr lang="en-US" sz="4000" noProof="0" dirty="0"/>
              <a:t>Thank you</a:t>
            </a: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>
          <a:xfrm>
            <a:off x="635625" y="1651230"/>
            <a:ext cx="7225990" cy="414590"/>
          </a:xfrm>
        </p:spPr>
        <p:txBody>
          <a:bodyPr>
            <a:normAutofit lnSpcReduction="10000"/>
          </a:bodyPr>
          <a:lstStyle/>
          <a:p>
            <a:r>
              <a:rPr lang="en-US" sz="2400" noProof="0" dirty="0"/>
              <a:t>Marco Gorini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idx="13"/>
          </p:nvPr>
        </p:nvSpPr>
        <p:spPr>
          <a:xfrm>
            <a:off x="635625" y="2229041"/>
            <a:ext cx="7225990" cy="1087767"/>
          </a:xfrm>
        </p:spPr>
        <p:txBody>
          <a:bodyPr>
            <a:normAutofit fontScale="70000" lnSpcReduction="20000"/>
          </a:bodyPr>
          <a:lstStyle/>
          <a:p>
            <a:r>
              <a:rPr lang="en-US" sz="2000" noProof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SOFTECO SISMAT SRL</a:t>
            </a:r>
          </a:p>
          <a:p>
            <a:r>
              <a:rPr lang="en-US" sz="2000" noProof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De Marini, 1 - WTC Tower,</a:t>
            </a:r>
          </a:p>
          <a:p>
            <a:r>
              <a:rPr lang="en-US" sz="2000" noProof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16149 Genova, Italy</a:t>
            </a:r>
          </a:p>
          <a:p>
            <a:r>
              <a:rPr lang="en-US" sz="2000" noProof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marco.gorini@softeco.it</a:t>
            </a:r>
            <a:endParaRPr lang="en-US" sz="2000" noProof="0" dirty="0"/>
          </a:p>
        </p:txBody>
      </p:sp>
      <p:sp>
        <p:nvSpPr>
          <p:cNvPr id="9" name="Sottotitolo 5">
            <a:extLst>
              <a:ext uri="{FF2B5EF4-FFF2-40B4-BE49-F238E27FC236}">
                <a16:creationId xmlns:a16="http://schemas.microsoft.com/office/drawing/2014/main" id="{460BA95B-8646-4B9F-890E-AFF0DD0612EA}"/>
              </a:ext>
            </a:extLst>
          </p:cNvPr>
          <p:cNvSpPr txBox="1">
            <a:spLocks/>
          </p:cNvSpPr>
          <p:nvPr/>
        </p:nvSpPr>
        <p:spPr>
          <a:xfrm>
            <a:off x="8671033" y="991682"/>
            <a:ext cx="3126705" cy="863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1800" kern="1200">
                <a:solidFill>
                  <a:srgbClr val="33B6B1"/>
                </a:solidFill>
                <a:latin typeface="Jellee Roman" panose="00000500000000000000" pitchFamily="50" charset="0"/>
                <a:ea typeface="Jellee Roman" panose="00000500000000000000" pitchFamily="50" charset="0"/>
                <a:cs typeface="Jellee Roman" panose="00000500000000000000" pitchFamily="50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2400" dirty="0">
                <a:hlinkClick r:id="rId3"/>
              </a:rPr>
              <a:t>www.imove-project.eu</a:t>
            </a:r>
            <a:endParaRPr lang="en-GB" sz="2400" dirty="0"/>
          </a:p>
          <a:p>
            <a:pPr lvl="0" eaLnBrk="0" hangingPunct="0">
              <a:lnSpc>
                <a:spcPct val="100000"/>
              </a:lnSpc>
              <a:spcBef>
                <a:spcPts val="600"/>
              </a:spcBef>
            </a:pPr>
            <a:r>
              <a:rPr lang="en-GB" sz="2400" dirty="0"/>
              <a:t> 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@H2020_MOVE </a:t>
            </a:r>
          </a:p>
          <a:p>
            <a:pPr lvl="0" eaLnBrk="0" hangingPunct="0">
              <a:lnSpc>
                <a:spcPct val="100000"/>
              </a:lnSpc>
              <a:spcBef>
                <a:spcPts val="600"/>
              </a:spcBef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#H2020_IMOVE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0DDCE2A-89C5-4680-A344-0D71AAFBD8B7}"/>
              </a:ext>
            </a:extLst>
          </p:cNvPr>
          <p:cNvSpPr/>
          <p:nvPr/>
        </p:nvSpPr>
        <p:spPr>
          <a:xfrm>
            <a:off x="1507227" y="3813907"/>
            <a:ext cx="6244660" cy="2075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4" descr="logfit17-def">
            <a:extLst>
              <a:ext uri="{FF2B5EF4-FFF2-40B4-BE49-F238E27FC236}">
                <a16:creationId xmlns:a16="http://schemas.microsoft.com/office/drawing/2014/main" id="{477F6589-0647-450C-877A-210BED98C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593" y="3736907"/>
            <a:ext cx="1240974" cy="83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softecoDEFmedRis1 copy">
            <a:extLst>
              <a:ext uri="{FF2B5EF4-FFF2-40B4-BE49-F238E27FC236}">
                <a16:creationId xmlns:a16="http://schemas.microsoft.com/office/drawing/2014/main" id="{DB2FF24C-607F-4A77-90C3-72F0FAC8B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230" y="3664082"/>
            <a:ext cx="145732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urbi_logo_02">
            <a:extLst>
              <a:ext uri="{FF2B5EF4-FFF2-40B4-BE49-F238E27FC236}">
                <a16:creationId xmlns:a16="http://schemas.microsoft.com/office/drawing/2014/main" id="{833BB034-1A62-415D-9DCC-8E61AFD19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92" y="5038162"/>
            <a:ext cx="145732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vasttrafik">
            <a:extLst>
              <a:ext uri="{FF2B5EF4-FFF2-40B4-BE49-F238E27FC236}">
                <a16:creationId xmlns:a16="http://schemas.microsoft.com/office/drawing/2014/main" id="{76526B12-432C-438D-B912-432DB2819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01" y="5102469"/>
            <a:ext cx="145732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rise">
            <a:extLst>
              <a:ext uri="{FF2B5EF4-FFF2-40B4-BE49-F238E27FC236}">
                <a16:creationId xmlns:a16="http://schemas.microsoft.com/office/drawing/2014/main" id="{CE8F0A54-BE37-4903-8DB7-A484D40F4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85" y="4534892"/>
            <a:ext cx="1062436" cy="71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ubigo-logo-light_v">
            <a:extLst>
              <a:ext uri="{FF2B5EF4-FFF2-40B4-BE49-F238E27FC236}">
                <a16:creationId xmlns:a16="http://schemas.microsoft.com/office/drawing/2014/main" id="{7268B52F-3716-43C1-86E0-F2A0CE84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135" y="3931545"/>
            <a:ext cx="1165678" cy="41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uitp">
            <a:extLst>
              <a:ext uri="{FF2B5EF4-FFF2-40B4-BE49-F238E27FC236}">
                <a16:creationId xmlns:a16="http://schemas.microsoft.com/office/drawing/2014/main" id="{A7F38D27-A66E-43A2-90AD-05D8A9372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5" b="10642"/>
          <a:stretch/>
        </p:blipFill>
        <p:spPr bwMode="auto">
          <a:xfrm>
            <a:off x="5904212" y="4636421"/>
            <a:ext cx="1174961" cy="59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torino">
            <a:extLst>
              <a:ext uri="{FF2B5EF4-FFF2-40B4-BE49-F238E27FC236}">
                <a16:creationId xmlns:a16="http://schemas.microsoft.com/office/drawing/2014/main" id="{0B3C1F4A-90C5-4A38-BF3A-AC2D4A9C4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879" y="5182174"/>
            <a:ext cx="1089929" cy="73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2" descr="tgm">
            <a:extLst>
              <a:ext uri="{FF2B5EF4-FFF2-40B4-BE49-F238E27FC236}">
                <a16:creationId xmlns:a16="http://schemas.microsoft.com/office/drawing/2014/main" id="{24B508B5-6358-4AD1-8487-EC9C937A6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706" y="5101710"/>
            <a:ext cx="1240976" cy="83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isense">
            <a:extLst>
              <a:ext uri="{FF2B5EF4-FFF2-40B4-BE49-F238E27FC236}">
                <a16:creationId xmlns:a16="http://schemas.microsoft.com/office/drawing/2014/main" id="{F3E5C33A-A9FB-42A6-822F-447489965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7" b="10406"/>
          <a:stretch/>
        </p:blipFill>
        <p:spPr bwMode="auto">
          <a:xfrm>
            <a:off x="2403579" y="4652869"/>
            <a:ext cx="1178015" cy="57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6" descr="vectos">
            <a:extLst>
              <a:ext uri="{FF2B5EF4-FFF2-40B4-BE49-F238E27FC236}">
                <a16:creationId xmlns:a16="http://schemas.microsoft.com/office/drawing/2014/main" id="{F4E5D88D-1CC7-404D-B606-3C35561D39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6" b="27890"/>
          <a:stretch/>
        </p:blipFill>
        <p:spPr bwMode="auto">
          <a:xfrm>
            <a:off x="4674049" y="3893045"/>
            <a:ext cx="1457325" cy="56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8" descr="aicenter">
            <a:extLst>
              <a:ext uri="{FF2B5EF4-FFF2-40B4-BE49-F238E27FC236}">
                <a16:creationId xmlns:a16="http://schemas.microsoft.com/office/drawing/2014/main" id="{0F11A9FB-8689-43D9-8547-6AF0209BF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487" y="4395760"/>
            <a:ext cx="145732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0" descr="http://www.imove-project.eu/wp-content/uploads/2018/06/5t-logo-blu-positvo-e1528378179794.jpg">
            <a:extLst>
              <a:ext uri="{FF2B5EF4-FFF2-40B4-BE49-F238E27FC236}">
                <a16:creationId xmlns:a16="http://schemas.microsoft.com/office/drawing/2014/main" id="{DAC4154B-3225-4366-B432-9FFC25A83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8" t="30914" r="13340" b="21601"/>
          <a:stretch/>
        </p:blipFill>
        <p:spPr bwMode="auto">
          <a:xfrm>
            <a:off x="5899665" y="5343599"/>
            <a:ext cx="1165679" cy="55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86DCF37-1A49-4428-91CC-442FE0A60C1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10791" y="3813907"/>
            <a:ext cx="1440000" cy="74541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3613B03-B465-4062-9F08-0A7A901FE22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92577" y="5236983"/>
            <a:ext cx="79255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95937"/>
      </p:ext>
    </p:extLst>
  </p:cSld>
  <p:clrMapOvr>
    <a:masterClrMapping/>
  </p:clrMapOvr>
</p:sld>
</file>

<file path=ppt/theme/theme1.xml><?xml version="1.0" encoding="utf-8"?>
<a:theme xmlns:a="http://schemas.openxmlformats.org/drawingml/2006/main" name="2_Thème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3361</TotalTime>
  <Words>530</Words>
  <Application>Microsoft Office PowerPoint</Application>
  <PresentationFormat>Widescreen</PresentationFormat>
  <Paragraphs>86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Jellee</vt:lpstr>
      <vt:lpstr>Jellee Roman</vt:lpstr>
      <vt:lpstr>Times New Roman</vt:lpstr>
      <vt:lpstr>Wingdings</vt:lpstr>
      <vt:lpstr>2_Thème Office</vt:lpstr>
      <vt:lpstr>IMOVE Project Overview</vt:lpstr>
      <vt:lpstr>IMOVE</vt:lpstr>
      <vt:lpstr>Objective and key challenges</vt:lpstr>
      <vt:lpstr>Tech enablers: the IMOVE Software Enablers</vt:lpstr>
      <vt:lpstr>Validating MaaS enablers: the IMOVE demo sites</vt:lpstr>
      <vt:lpstr>Lessons Learned (so far)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gilles Van Hoye</dc:creator>
  <cp:lastModifiedBy>Marco Gorini</cp:lastModifiedBy>
  <cp:revision>258</cp:revision>
  <dcterms:created xsi:type="dcterms:W3CDTF">2017-08-30T06:58:43Z</dcterms:created>
  <dcterms:modified xsi:type="dcterms:W3CDTF">2019-06-10T22:37:51Z</dcterms:modified>
</cp:coreProperties>
</file>