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5" r:id="rId3"/>
    <p:sldId id="264" r:id="rId4"/>
    <p:sldId id="268" r:id="rId5"/>
    <p:sldId id="266" r:id="rId6"/>
    <p:sldId id="271" r:id="rId7"/>
    <p:sldId id="274" r:id="rId8"/>
    <p:sldId id="275" r:id="rId9"/>
    <p:sldId id="269" r:id="rId10"/>
  </p:sldIdLst>
  <p:sldSz cx="9906000" cy="6858000" type="A4"/>
  <p:notesSz cx="9144000" cy="6858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80"/>
    <a:srgbClr val="FFD914"/>
    <a:srgbClr val="023A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3"/>
  </p:normalViewPr>
  <p:slideViewPr>
    <p:cSldViewPr snapToGrid="0" snapToObjects="1">
      <p:cViewPr varScale="1">
        <p:scale>
          <a:sx n="106" d="100"/>
          <a:sy n="106" d="100"/>
        </p:scale>
        <p:origin x="1434" y="11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2016" y="8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339A3-7A69-3E44-AC3B-49F07E23E8B5}" type="datetimeFigureOut">
              <a:rPr lang="es-ES" smtClean="0"/>
              <a:t>19/06/2019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1F64F-3033-4A47-BF77-2A7E511882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069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74FC6-F324-481D-BEFF-754D0D80B0CB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7BAA7-953B-429A-8307-424CBFAA7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98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footer_galileo.png"/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5"/>
          <a:stretch/>
        </p:blipFill>
        <p:spPr>
          <a:xfrm rot="20935095">
            <a:off x="212287" y="4213675"/>
            <a:ext cx="2372465" cy="243906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875196" y="1849334"/>
            <a:ext cx="6613740" cy="641697"/>
          </a:xfrm>
        </p:spPr>
        <p:txBody>
          <a:bodyPr>
            <a:normAutofit/>
          </a:bodyPr>
          <a:lstStyle>
            <a:lvl1pPr marL="0" indent="0" algn="l">
              <a:buNone/>
              <a:defRPr sz="1700" b="1" i="0">
                <a:solidFill>
                  <a:srgbClr val="023A7C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pic>
        <p:nvPicPr>
          <p:cNvPr id="11" name="Imagen 10" descr="Linea azu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" y="0"/>
            <a:ext cx="7492238" cy="110803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3756" y="358848"/>
            <a:ext cx="7095180" cy="595903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pic>
        <p:nvPicPr>
          <p:cNvPr id="7" name="Imagen 6" descr="Logo EUROP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32" y="6326088"/>
            <a:ext cx="1221740" cy="295656"/>
          </a:xfrm>
          <a:prstGeom prst="rect">
            <a:avLst/>
          </a:prstGeom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1718-76B4-9B4D-9095-1731D4D74F9D}" type="datetimeFigureOut">
              <a:rPr lang="es-ES" smtClean="0"/>
              <a:t>19/06/2019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Marcador de texto 3"/>
          <p:cNvSpPr>
            <a:spLocks noGrp="1"/>
          </p:cNvSpPr>
          <p:nvPr>
            <p:ph type="body" sz="half" idx="2"/>
          </p:nvPr>
        </p:nvSpPr>
        <p:spPr>
          <a:xfrm>
            <a:off x="885129" y="2726330"/>
            <a:ext cx="7260838" cy="2912258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16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481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footer_galileo.png"/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5"/>
          <a:stretch/>
        </p:blipFill>
        <p:spPr>
          <a:xfrm rot="20935095">
            <a:off x="212287" y="4213675"/>
            <a:ext cx="2372465" cy="2439060"/>
          </a:xfrm>
          <a:prstGeom prst="rect">
            <a:avLst/>
          </a:prstGeom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1718-76B4-9B4D-9095-1731D4D74F9D}" type="datetimeFigureOut">
              <a:rPr lang="es-ES" smtClean="0"/>
              <a:t>19/06/2019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875197" y="1849334"/>
            <a:ext cx="2321876" cy="625075"/>
          </a:xfrm>
        </p:spPr>
        <p:txBody>
          <a:bodyPr>
            <a:normAutofit/>
          </a:bodyPr>
          <a:lstStyle>
            <a:lvl1pPr marL="0" indent="0" algn="l">
              <a:buNone/>
              <a:defRPr sz="1200" b="1" i="0">
                <a:solidFill>
                  <a:srgbClr val="023A7C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pic>
        <p:nvPicPr>
          <p:cNvPr id="8" name="Imagen 7" descr="Linea azu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" y="0"/>
            <a:ext cx="7492238" cy="1108038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393756" y="358848"/>
            <a:ext cx="7095180" cy="595903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pic>
        <p:nvPicPr>
          <p:cNvPr id="10" name="Imagen 9" descr="Logo EUROP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32" y="6326088"/>
            <a:ext cx="1221740" cy="295656"/>
          </a:xfrm>
          <a:prstGeom prst="rect">
            <a:avLst/>
          </a:prstGeom>
        </p:spPr>
      </p:pic>
      <p:pic>
        <p:nvPicPr>
          <p:cNvPr id="11" name="Imagen 10" descr="Log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835" y="521892"/>
            <a:ext cx="1452172" cy="586145"/>
          </a:xfrm>
          <a:prstGeom prst="rect">
            <a:avLst/>
          </a:prstGeom>
        </p:spPr>
      </p:pic>
      <p:sp>
        <p:nvSpPr>
          <p:cNvPr id="12" name="Marcador de texto 3"/>
          <p:cNvSpPr>
            <a:spLocks noGrp="1"/>
          </p:cNvSpPr>
          <p:nvPr>
            <p:ph type="body" sz="half" idx="2"/>
          </p:nvPr>
        </p:nvSpPr>
        <p:spPr>
          <a:xfrm>
            <a:off x="885129" y="2726330"/>
            <a:ext cx="2311944" cy="28137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Marcador de texto 3"/>
          <p:cNvSpPr>
            <a:spLocks noGrp="1"/>
          </p:cNvSpPr>
          <p:nvPr>
            <p:ph type="body" sz="half" idx="12"/>
          </p:nvPr>
        </p:nvSpPr>
        <p:spPr>
          <a:xfrm>
            <a:off x="3666145" y="2726330"/>
            <a:ext cx="2311944" cy="28137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Marcador de texto 3"/>
          <p:cNvSpPr>
            <a:spLocks noGrp="1"/>
          </p:cNvSpPr>
          <p:nvPr>
            <p:ph type="body" sz="half" idx="13"/>
          </p:nvPr>
        </p:nvSpPr>
        <p:spPr>
          <a:xfrm>
            <a:off x="6447161" y="2726330"/>
            <a:ext cx="2311944" cy="28137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Marcador de texto 3"/>
          <p:cNvSpPr>
            <a:spLocks noGrp="1"/>
          </p:cNvSpPr>
          <p:nvPr>
            <p:ph type="body" sz="half" idx="14" hasCustomPrompt="1"/>
          </p:nvPr>
        </p:nvSpPr>
        <p:spPr>
          <a:xfrm>
            <a:off x="3666145" y="1849334"/>
            <a:ext cx="2311944" cy="6250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1">
                <a:solidFill>
                  <a:srgbClr val="023A7C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3" name="Marcador de texto 3"/>
          <p:cNvSpPr>
            <a:spLocks noGrp="1"/>
          </p:cNvSpPr>
          <p:nvPr>
            <p:ph type="body" sz="half" idx="15" hasCustomPrompt="1"/>
          </p:nvPr>
        </p:nvSpPr>
        <p:spPr>
          <a:xfrm>
            <a:off x="6447161" y="1849334"/>
            <a:ext cx="2311944" cy="6250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1">
                <a:solidFill>
                  <a:srgbClr val="023A7C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658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footer_galileo.png"/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5"/>
          <a:stretch/>
        </p:blipFill>
        <p:spPr>
          <a:xfrm rot="20935095">
            <a:off x="212287" y="4213675"/>
            <a:ext cx="2372465" cy="243906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742950" indent="-285750">
              <a:buFont typeface="Arial"/>
              <a:buChar char="•"/>
              <a:defRPr sz="1600">
                <a:latin typeface="Arial"/>
                <a:cs typeface="Arial"/>
              </a:defRPr>
            </a:lvl2pPr>
            <a:lvl3pPr marL="1143000" indent="-228600">
              <a:buFont typeface="Arial"/>
              <a:buChar char="•"/>
              <a:defRPr sz="1400">
                <a:latin typeface="Arial"/>
                <a:cs typeface="Arial"/>
              </a:defRPr>
            </a:lvl3pPr>
            <a:lvl4pPr marL="1600200" indent="-228600">
              <a:buFont typeface="Arial"/>
              <a:buChar char="•"/>
              <a:defRPr sz="1200">
                <a:latin typeface="Arial"/>
                <a:cs typeface="Arial"/>
              </a:defRPr>
            </a:lvl4pPr>
            <a:lvl5pPr marL="2057400" indent="-228600">
              <a:buFont typeface="Arial"/>
              <a:buChar char="•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1718-76B4-9B4D-9095-1731D4D74F9D}" type="datetimeFigureOut">
              <a:rPr lang="es-ES" smtClean="0"/>
              <a:t>19/06/2019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Imagen 6" descr="Linea azu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" y="0"/>
            <a:ext cx="7492238" cy="1108038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393756" y="358848"/>
            <a:ext cx="7095180" cy="595903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pic>
        <p:nvPicPr>
          <p:cNvPr id="9" name="Imagen 8" descr="Logo EUROP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32" y="6326088"/>
            <a:ext cx="1221740" cy="295656"/>
          </a:xfrm>
          <a:prstGeom prst="rect">
            <a:avLst/>
          </a:prstGeom>
        </p:spPr>
      </p:pic>
      <p:pic>
        <p:nvPicPr>
          <p:cNvPr id="10" name="Imagen 9" descr="Log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835" y="521892"/>
            <a:ext cx="1452172" cy="58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09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087633" y="2748127"/>
            <a:ext cx="1848013" cy="1129003"/>
          </a:xfrm>
          <a:ln w="28575" cmpd="sng">
            <a:solidFill>
              <a:srgbClr val="023A7C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189818" y="3072268"/>
            <a:ext cx="5943600" cy="8048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1718-76B4-9B4D-9095-1731D4D74F9D}" type="datetimeFigureOut">
              <a:rPr lang="es-ES" smtClean="0"/>
              <a:t>19/06/2019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" name="Imagen 7" descr="Linea azu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" y="0"/>
            <a:ext cx="7492238" cy="1108038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 userDrawn="1"/>
        </p:nvSpPr>
        <p:spPr>
          <a:xfrm>
            <a:off x="393756" y="358848"/>
            <a:ext cx="7095180" cy="595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_tradnl"/>
              <a:t>Clic para editar título</a:t>
            </a:r>
            <a:endParaRPr lang="es-ES" dirty="0"/>
          </a:p>
        </p:txBody>
      </p:sp>
      <p:pic>
        <p:nvPicPr>
          <p:cNvPr id="10" name="Imagen 9" descr="Logo EUROP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32" y="6326088"/>
            <a:ext cx="1221740" cy="295656"/>
          </a:xfrm>
          <a:prstGeom prst="rect">
            <a:avLst/>
          </a:prstGeom>
        </p:spPr>
      </p:pic>
      <p:pic>
        <p:nvPicPr>
          <p:cNvPr id="11" name="Imagen 10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835" y="521892"/>
            <a:ext cx="1452172" cy="586145"/>
          </a:xfrm>
          <a:prstGeom prst="rect">
            <a:avLst/>
          </a:prstGeom>
        </p:spPr>
      </p:pic>
      <p:sp>
        <p:nvSpPr>
          <p:cNvPr id="13" name="Marcador de posición de imagen 2"/>
          <p:cNvSpPr>
            <a:spLocks noGrp="1"/>
          </p:cNvSpPr>
          <p:nvPr>
            <p:ph type="pic" idx="12"/>
          </p:nvPr>
        </p:nvSpPr>
        <p:spPr>
          <a:xfrm>
            <a:off x="1087633" y="4311128"/>
            <a:ext cx="1848013" cy="1129003"/>
          </a:xfrm>
          <a:ln w="28575" cmpd="sng">
            <a:solidFill>
              <a:srgbClr val="023A7C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s-ES" dirty="0"/>
          </a:p>
        </p:txBody>
      </p:sp>
      <p:sp>
        <p:nvSpPr>
          <p:cNvPr id="14" name="Marcador de texto 3"/>
          <p:cNvSpPr>
            <a:spLocks noGrp="1"/>
          </p:cNvSpPr>
          <p:nvPr>
            <p:ph type="body" sz="half" idx="13"/>
          </p:nvPr>
        </p:nvSpPr>
        <p:spPr>
          <a:xfrm>
            <a:off x="3189818" y="4635269"/>
            <a:ext cx="5943600" cy="8048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Marcador de texto 2"/>
          <p:cNvSpPr>
            <a:spLocks noGrp="1"/>
          </p:cNvSpPr>
          <p:nvPr>
            <p:ph type="body" idx="14" hasCustomPrompt="1"/>
          </p:nvPr>
        </p:nvSpPr>
        <p:spPr>
          <a:xfrm>
            <a:off x="974061" y="1535113"/>
            <a:ext cx="6416334" cy="639762"/>
          </a:xfrm>
        </p:spPr>
        <p:txBody>
          <a:bodyPr anchor="b">
            <a:normAutofit/>
          </a:bodyPr>
          <a:lstStyle>
            <a:lvl1pPr marL="0" indent="0">
              <a:buNone/>
              <a:defRPr sz="1400" b="1" i="0">
                <a:solidFill>
                  <a:srgbClr val="023A7C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5648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1072602" y="1535113"/>
            <a:ext cx="3468195" cy="639762"/>
          </a:xfrm>
        </p:spPr>
        <p:txBody>
          <a:bodyPr anchor="b">
            <a:normAutofit/>
          </a:bodyPr>
          <a:lstStyle>
            <a:lvl1pPr marL="0" indent="0">
              <a:buNone/>
              <a:defRPr sz="1400" b="1" i="0">
                <a:solidFill>
                  <a:srgbClr val="023A7C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072602" y="2174875"/>
            <a:ext cx="3468195" cy="3951288"/>
          </a:xfrm>
        </p:spPr>
        <p:txBody>
          <a:bodyPr>
            <a:normAutofit/>
          </a:bodyPr>
          <a:lstStyle>
            <a:lvl1pPr marL="342900" indent="-342900">
              <a:buFont typeface="Arial"/>
              <a:buChar char="•"/>
              <a:defRPr sz="1600">
                <a:latin typeface="Arial"/>
                <a:cs typeface="Arial"/>
              </a:defRPr>
            </a:lvl1pPr>
            <a:lvl2pPr marL="742950" indent="-285750">
              <a:buFont typeface="Arial"/>
              <a:buChar char="•"/>
              <a:defRPr sz="1400">
                <a:latin typeface="Arial"/>
                <a:cs typeface="Arial"/>
              </a:defRPr>
            </a:lvl2pPr>
            <a:lvl3pPr marL="1143000" indent="-228600"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1600200" indent="-228600">
              <a:buFont typeface="Arial"/>
              <a:buChar char="•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 marL="2057400" indent="-228600">
              <a:buFont typeface="Arial"/>
              <a:buChar char="•"/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111" y="1535113"/>
            <a:ext cx="3280721" cy="639762"/>
          </a:xfrm>
        </p:spPr>
        <p:txBody>
          <a:bodyPr anchor="b">
            <a:normAutofit/>
          </a:bodyPr>
          <a:lstStyle>
            <a:lvl1pPr marL="0" indent="0">
              <a:buNone/>
              <a:defRPr sz="1400" b="1" i="0">
                <a:solidFill>
                  <a:srgbClr val="023A7C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3508016" cy="3951288"/>
          </a:xfrm>
        </p:spPr>
        <p:txBody>
          <a:bodyPr>
            <a:normAutofit/>
          </a:bodyPr>
          <a:lstStyle>
            <a:lvl1pPr marL="342900" indent="-342900">
              <a:buFont typeface="Arial"/>
              <a:buChar char="•"/>
              <a:defRPr sz="1600">
                <a:latin typeface="Arial"/>
                <a:cs typeface="Arial"/>
              </a:defRPr>
            </a:lvl1pPr>
            <a:lvl2pPr marL="742950" indent="-285750">
              <a:buFont typeface="Arial"/>
              <a:buChar char="•"/>
              <a:defRPr sz="1400">
                <a:latin typeface="Arial"/>
                <a:cs typeface="Arial"/>
              </a:defRPr>
            </a:lvl2pPr>
            <a:lvl3pPr marL="1143000" indent="-228600"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1600200" indent="-228600">
              <a:buFont typeface="Arial"/>
              <a:buChar char="•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 marL="2057400" indent="-228600">
              <a:buFont typeface="Arial"/>
              <a:buChar char="•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1718-76B4-9B4D-9095-1731D4D74F9D}" type="datetimeFigureOut">
              <a:rPr lang="es-ES" smtClean="0"/>
              <a:t>19/06/2019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" name="Imagen 9" descr="Linea azu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" y="0"/>
            <a:ext cx="7492238" cy="1108038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ctrTitle"/>
          </p:nvPr>
        </p:nvSpPr>
        <p:spPr>
          <a:xfrm>
            <a:off x="393756" y="358848"/>
            <a:ext cx="7095180" cy="595903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pic>
        <p:nvPicPr>
          <p:cNvPr id="12" name="Imagen 11" descr="Logo EUROP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32" y="6326088"/>
            <a:ext cx="1221740" cy="295656"/>
          </a:xfrm>
          <a:prstGeom prst="rect">
            <a:avLst/>
          </a:prstGeom>
        </p:spPr>
      </p:pic>
      <p:pic>
        <p:nvPicPr>
          <p:cNvPr id="13" name="Imagen 12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835" y="521892"/>
            <a:ext cx="1452172" cy="58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4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1718-76B4-9B4D-9095-1731D4D74F9D}" type="datetimeFigureOut">
              <a:rPr lang="es-ES" smtClean="0"/>
              <a:t>19/06/2019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Imagen 5" descr="Linea azu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" y="0"/>
            <a:ext cx="7492238" cy="1108038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393756" y="358848"/>
            <a:ext cx="7095180" cy="595903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pic>
        <p:nvPicPr>
          <p:cNvPr id="8" name="Imagen 7" descr="Logo EUROP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32" y="6326088"/>
            <a:ext cx="1221740" cy="295656"/>
          </a:xfrm>
          <a:prstGeom prst="rect">
            <a:avLst/>
          </a:prstGeom>
        </p:spPr>
      </p:pic>
      <p:pic>
        <p:nvPicPr>
          <p:cNvPr id="9" name="Imagen 8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835" y="521892"/>
            <a:ext cx="1452172" cy="58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3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1718-76B4-9B4D-9095-1731D4D74F9D}" type="datetimeFigureOut">
              <a:rPr lang="es-ES" smtClean="0"/>
              <a:t>19/06/2019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Imagen 6" descr="Logo EUROP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32" y="6326088"/>
            <a:ext cx="1221740" cy="29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8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ORTADILLA 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5"/>
            <a:ext cx="9906000" cy="685519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95300" y="1755188"/>
            <a:ext cx="8915400" cy="861552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FFD914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551718-76B4-9B4D-9095-1731D4D74F9D}" type="datetimeFigureOut">
              <a:rPr lang="es-ES" smtClean="0"/>
              <a:pPr/>
              <a:t>19/06/2019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  <p:sp>
        <p:nvSpPr>
          <p:cNvPr id="10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18430" y="1007132"/>
            <a:ext cx="8269142" cy="38335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7075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ORTADA 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5"/>
            <a:ext cx="9906000" cy="685519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95300" y="2289204"/>
            <a:ext cx="8915400" cy="1143000"/>
          </a:xfrm>
        </p:spPr>
        <p:txBody>
          <a:bodyPr>
            <a:normAutofit/>
          </a:bodyPr>
          <a:lstStyle>
            <a:lvl1pPr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pic>
        <p:nvPicPr>
          <p:cNvPr id="4" name="Imagen 3" descr="LOGO PP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206" y="589626"/>
            <a:ext cx="2999232" cy="131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18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774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88551718-76B4-9B4D-9095-1731D4D74F9D}" type="datetimeFigureOut">
              <a:rPr lang="es-ES" smtClean="0"/>
              <a:pPr/>
              <a:t>19/06/2019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402802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812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7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1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1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47" y="246883"/>
            <a:ext cx="6730835" cy="2941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6607" y="3877056"/>
            <a:ext cx="5663185" cy="53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7240" y="3577734"/>
            <a:ext cx="8439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Futura ND Medium" panose="020B0602020204020303" pitchFamily="34" charset="0"/>
                <a:ea typeface="Roboto" panose="02000000000000000000" pitchFamily="2" charset="0"/>
                <a:cs typeface="Roboto" panose="02000000000000000000" pitchFamily="2" charset="0"/>
              </a:rPr>
              <a:t>Fostering the adoption of Galileo for Mobility as a Service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744" y="5991092"/>
            <a:ext cx="1930526" cy="5730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168" y="5923112"/>
            <a:ext cx="1018031" cy="6843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20140" y="6596390"/>
            <a:ext cx="788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This project has received funding from the European Global Navigation Satellite Systems Agency under grant agreement No 776381</a:t>
            </a:r>
          </a:p>
        </p:txBody>
      </p:sp>
    </p:spTree>
    <p:extLst>
      <p:ext uri="{BB962C8B-B14F-4D97-AF65-F5344CB8AC3E}">
        <p14:creationId xmlns:p14="http://schemas.microsoft.com/office/powerpoint/2010/main" val="107261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259" y="428624"/>
            <a:ext cx="7698741" cy="58799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217" y="180947"/>
            <a:ext cx="1133856" cy="4953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3556" y="97730"/>
            <a:ext cx="34506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03C80"/>
                </a:solidFill>
                <a:latin typeface="Roboto Slab" pitchFamily="2" charset="0"/>
                <a:ea typeface="Roboto Slab" pitchFamily="2" charset="0"/>
              </a:rPr>
              <a:t>GALILEO, an enabler for improved </a:t>
            </a:r>
            <a:r>
              <a:rPr lang="en-GB" sz="4000" b="1" dirty="0" err="1">
                <a:solidFill>
                  <a:srgbClr val="003C80"/>
                </a:solidFill>
                <a:latin typeface="Roboto Slab" pitchFamily="2" charset="0"/>
                <a:ea typeface="Roboto Slab" pitchFamily="2" charset="0"/>
              </a:rPr>
              <a:t>MaaS</a:t>
            </a:r>
            <a:endParaRPr lang="en-US" sz="4000" b="1" dirty="0">
              <a:solidFill>
                <a:srgbClr val="003C80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332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http://www.galileo4mobility.eu/wp-content/uploads/2017/12/logo-creafut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572" y="4704905"/>
            <a:ext cx="2648570" cy="174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galileo4mobility.eu/wp-content/uploads/2017/12/pildo-wessex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97" y="1264155"/>
            <a:ext cx="2024859" cy="133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alileo4mobility.eu/wp-content/uploads/2017/12/Logo_PildoLab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33" y="1247684"/>
            <a:ext cx="2086488" cy="137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alileo4mobility.eu/wp-content/uploads/2017/12/logo-sensefield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532" y="1117821"/>
            <a:ext cx="2140046" cy="141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galileo4mobility.eu/wp-content/uploads/2017/12/catapult-transport-systems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33" y="2746897"/>
            <a:ext cx="2245121" cy="148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galileo4mobility.eu/wp-content/uploads/2017/12/CERTH-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935" y="1808576"/>
            <a:ext cx="2075561" cy="136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galileo4mobility.eu/wp-content/uploads/2017/12/logo-UITP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396" y="3008370"/>
            <a:ext cx="1787539" cy="117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galileo4mobility.eu/wp-content/uploads/2017/12/racc-log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4" y="4704905"/>
            <a:ext cx="238125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galileo4mobility.eu/wp-content/uploads/2017/12/logo-vector-amb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4" y="2754630"/>
            <a:ext cx="2556451" cy="168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galileo4mobility.eu/wp-content/uploads/2017/12/clem-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578" y="3982560"/>
            <a:ext cx="1975111" cy="130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galileo4mobility.eu/wp-content/uploads/2017/12/taxiway-log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842" y="4616689"/>
            <a:ext cx="2201224" cy="145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217" y="180947"/>
            <a:ext cx="1133856" cy="4953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3770" y="301704"/>
            <a:ext cx="656272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19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1" y="1046416"/>
            <a:ext cx="8145496" cy="48142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217" y="180947"/>
            <a:ext cx="1133856" cy="49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47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217" y="180947"/>
            <a:ext cx="1133856" cy="4953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76" y="428625"/>
            <a:ext cx="6905648" cy="21017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939" y="2577655"/>
            <a:ext cx="6896122" cy="365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21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location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31" y="280099"/>
            <a:ext cx="1097153" cy="109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00784" y="588141"/>
            <a:ext cx="53800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03C80"/>
                </a:solidFill>
                <a:latin typeface="Roboto Slab" pitchFamily="2" charset="0"/>
                <a:ea typeface="Roboto Slab" pitchFamily="2" charset="0"/>
              </a:rPr>
              <a:t>Pilots Barcelona</a:t>
            </a:r>
            <a:endParaRPr lang="en-US" sz="4000" b="1" dirty="0">
              <a:solidFill>
                <a:srgbClr val="003C80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217" y="180947"/>
            <a:ext cx="1133856" cy="4953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0970" y="4690626"/>
            <a:ext cx="307830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>
                <a:solidFill>
                  <a:srgbClr val="003C80"/>
                </a:solidFill>
                <a:latin typeface="Roboto Slab" pitchFamily="2" charset="0"/>
                <a:ea typeface="Roboto Slab" pitchFamily="2" charset="0"/>
              </a:rPr>
              <a:t>Public transport on demand</a:t>
            </a:r>
            <a:endParaRPr lang="en-US" sz="2600" b="1" dirty="0">
              <a:solidFill>
                <a:srgbClr val="003C80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70141" y="4690626"/>
            <a:ext cx="37023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 err="1">
                <a:solidFill>
                  <a:srgbClr val="003C80"/>
                </a:solidFill>
                <a:latin typeface="Roboto Slab" pitchFamily="2" charset="0"/>
                <a:ea typeface="Roboto Slab" pitchFamily="2" charset="0"/>
              </a:rPr>
              <a:t>MaaS</a:t>
            </a:r>
            <a:r>
              <a:rPr lang="en-GB" sz="2600" b="1" dirty="0">
                <a:solidFill>
                  <a:srgbClr val="003C80"/>
                </a:solidFill>
                <a:latin typeface="Roboto Slab" pitchFamily="2" charset="0"/>
                <a:ea typeface="Roboto Slab" pitchFamily="2" charset="0"/>
              </a:rPr>
              <a:t> aggregator</a:t>
            </a:r>
            <a:endParaRPr lang="en-US" sz="2600" b="1" dirty="0">
              <a:solidFill>
                <a:srgbClr val="003C80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13" name="Imagen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461" y="2497182"/>
            <a:ext cx="2762645" cy="1721669"/>
          </a:xfrm>
          <a:prstGeom prst="rect">
            <a:avLst/>
          </a:prstGeom>
        </p:spPr>
      </p:pic>
      <p:pic>
        <p:nvPicPr>
          <p:cNvPr id="14" name="Imagen 2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856" y="2497182"/>
            <a:ext cx="2762645" cy="17216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714" y="180947"/>
            <a:ext cx="1594304" cy="14996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622" y="2497182"/>
            <a:ext cx="2762645" cy="17316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69853" y="4709348"/>
            <a:ext cx="343614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>
                <a:solidFill>
                  <a:srgbClr val="003C80"/>
                </a:solidFill>
                <a:latin typeface="Roboto Slab" pitchFamily="2" charset="0"/>
                <a:ea typeface="Roboto Slab" pitchFamily="2" charset="0"/>
              </a:rPr>
              <a:t>Autonomous vehicle on campus</a:t>
            </a:r>
            <a:endParaRPr lang="en-US" sz="2600" b="1" dirty="0">
              <a:solidFill>
                <a:srgbClr val="003C80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179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location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31" y="280099"/>
            <a:ext cx="1097153" cy="109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00784" y="588141"/>
            <a:ext cx="53800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03C80"/>
                </a:solidFill>
                <a:latin typeface="Roboto Slab" pitchFamily="2" charset="0"/>
                <a:ea typeface="Roboto Slab" pitchFamily="2" charset="0"/>
              </a:rPr>
              <a:t>Pilot Paris</a:t>
            </a:r>
            <a:endParaRPr lang="en-US" sz="4000" b="1" dirty="0">
              <a:solidFill>
                <a:srgbClr val="003C80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217" y="180947"/>
            <a:ext cx="1133856" cy="4953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44824" y="4679760"/>
            <a:ext cx="3642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3C80"/>
                </a:solidFill>
                <a:latin typeface="Roboto Slab" pitchFamily="2" charset="0"/>
                <a:ea typeface="Roboto Slab" pitchFamily="2" charset="0"/>
              </a:rPr>
              <a:t>Vehicle sharing</a:t>
            </a:r>
          </a:p>
        </p:txBody>
      </p:sp>
      <p:pic>
        <p:nvPicPr>
          <p:cNvPr id="11" name="Imagen 2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790" y="2553316"/>
            <a:ext cx="2943995" cy="1652923"/>
          </a:xfrm>
          <a:prstGeom prst="rect">
            <a:avLst/>
          </a:prstGeom>
        </p:spPr>
      </p:pic>
      <p:pic>
        <p:nvPicPr>
          <p:cNvPr id="12" name="Imagen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8025" y="2553315"/>
            <a:ext cx="3096902" cy="16529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02" y="192276"/>
            <a:ext cx="1594304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48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location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31" y="280099"/>
            <a:ext cx="1097153" cy="109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00784" y="588141"/>
            <a:ext cx="53800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03C80"/>
                </a:solidFill>
                <a:latin typeface="Roboto Slab" pitchFamily="2" charset="0"/>
                <a:ea typeface="Roboto Slab" pitchFamily="2" charset="0"/>
              </a:rPr>
              <a:t>Pilot Thessaloniki</a:t>
            </a:r>
            <a:endParaRPr lang="en-US" sz="4000" b="1" dirty="0">
              <a:solidFill>
                <a:srgbClr val="003C80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217" y="180947"/>
            <a:ext cx="1133856" cy="4953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18561" y="4679760"/>
            <a:ext cx="3075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3C80"/>
                </a:solidFill>
                <a:latin typeface="Roboto Slab" pitchFamily="2" charset="0"/>
                <a:ea typeface="Roboto Slab" pitchFamily="2" charset="0"/>
              </a:rPr>
              <a:t>Shared taxis</a:t>
            </a:r>
          </a:p>
        </p:txBody>
      </p:sp>
      <p:pic>
        <p:nvPicPr>
          <p:cNvPr id="13" name="Imagen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062" y="2279876"/>
            <a:ext cx="3795931" cy="2218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636" y="180947"/>
            <a:ext cx="1594304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97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217" y="180947"/>
            <a:ext cx="1133856" cy="4953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669" y="2836316"/>
            <a:ext cx="3350663" cy="7850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674" y="4088516"/>
            <a:ext cx="8980955" cy="16722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6329" y="1613285"/>
            <a:ext cx="7389999" cy="7559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594" y="6291835"/>
            <a:ext cx="1260428" cy="37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02356"/>
      </p:ext>
    </p:extLst>
  </p:cSld>
  <p:clrMapOvr>
    <a:masterClrMapping/>
  </p:clrMapOvr>
</p:sld>
</file>

<file path=ppt/theme/theme1.xml><?xml version="1.0" encoding="utf-8"?>
<a:theme xmlns:a="http://schemas.openxmlformats.org/drawingml/2006/main" name="GALILEO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GALILEO FOR MOBILITY_ general presentation</Template>
  <TotalTime>1463</TotalTime>
  <Words>55</Words>
  <Application>Microsoft Office PowerPoint</Application>
  <PresentationFormat>A4 Paper (210x297 mm)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Futura ND Medium</vt:lpstr>
      <vt:lpstr>Roboto</vt:lpstr>
      <vt:lpstr>Roboto Slab</vt:lpstr>
      <vt:lpstr>GALILEO_PPT_Template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HEK Charlotte</dc:creator>
  <cp:lastModifiedBy>KUZMINA Daria</cp:lastModifiedBy>
  <cp:revision>25</cp:revision>
  <cp:lastPrinted>2018-01-15T11:33:04Z</cp:lastPrinted>
  <dcterms:created xsi:type="dcterms:W3CDTF">2019-02-11T10:33:25Z</dcterms:created>
  <dcterms:modified xsi:type="dcterms:W3CDTF">2019-06-19T08:56:15Z</dcterms:modified>
</cp:coreProperties>
</file>